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2"/>
  </p:notesMasterIdLst>
  <p:sldIdLst>
    <p:sldId id="256" r:id="rId2"/>
    <p:sldId id="258" r:id="rId3"/>
    <p:sldId id="259" r:id="rId4"/>
    <p:sldId id="303" r:id="rId5"/>
    <p:sldId id="572" r:id="rId6"/>
    <p:sldId id="571" r:id="rId7"/>
    <p:sldId id="573" r:id="rId8"/>
    <p:sldId id="574" r:id="rId9"/>
    <p:sldId id="257" r:id="rId10"/>
    <p:sldId id="260" r:id="rId11"/>
    <p:sldId id="296" r:id="rId12"/>
    <p:sldId id="288" r:id="rId13"/>
    <p:sldId id="555" r:id="rId14"/>
    <p:sldId id="316" r:id="rId15"/>
    <p:sldId id="267" r:id="rId16"/>
    <p:sldId id="556" r:id="rId17"/>
    <p:sldId id="552" r:id="rId18"/>
    <p:sldId id="324" r:id="rId19"/>
    <p:sldId id="269" r:id="rId20"/>
    <p:sldId id="328" r:id="rId21"/>
    <p:sldId id="564" r:id="rId22"/>
    <p:sldId id="327" r:id="rId23"/>
    <p:sldId id="321" r:id="rId24"/>
    <p:sldId id="558" r:id="rId25"/>
    <p:sldId id="563" r:id="rId26"/>
    <p:sldId id="561" r:id="rId27"/>
    <p:sldId id="565" r:id="rId28"/>
    <p:sldId id="290" r:id="rId29"/>
    <p:sldId id="270" r:id="rId30"/>
    <p:sldId id="560" r:id="rId31"/>
    <p:sldId id="566" r:id="rId32"/>
    <p:sldId id="567" r:id="rId33"/>
    <p:sldId id="282" r:id="rId34"/>
    <p:sldId id="283" r:id="rId35"/>
    <p:sldId id="569" r:id="rId36"/>
    <p:sldId id="570" r:id="rId37"/>
    <p:sldId id="568" r:id="rId38"/>
    <p:sldId id="274" r:id="rId39"/>
    <p:sldId id="273" r:id="rId40"/>
    <p:sldId id="309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0D12"/>
    <a:srgbClr val="2F3539"/>
    <a:srgbClr val="2472E1"/>
    <a:srgbClr val="1214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6780"/>
    <p:restoredTop sz="66905"/>
  </p:normalViewPr>
  <p:slideViewPr>
    <p:cSldViewPr snapToGrid="0" snapToObjects="1">
      <p:cViewPr varScale="1">
        <p:scale>
          <a:sx n="87" d="100"/>
          <a:sy n="87" d="100"/>
        </p:scale>
        <p:origin x="1312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0CF7BD-4CA4-4148-899E-DAB4964125C3}" type="datetimeFigureOut">
              <a:rPr lang="en-US" smtClean="0"/>
              <a:t>10/25/20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948A9B-372F-2E4B-B6C5-910B2FC9E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104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193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49c6808e10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49c6808e10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9572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49c6808e10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49c6808e10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3489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9468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1077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1289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0716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715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9796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2099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034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8017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4489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8865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0093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2177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7114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0308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9525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638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818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9876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9622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2361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6756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668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0320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644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1873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373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4342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5451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2413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2046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48A9B-372F-2E4B-B6C5-910B2FC9E828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807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49c6808e10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49c6808e10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51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764DE-42DA-E448-8F41-AF74363A15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FA61F1-D855-EE48-A786-2A0C7169DD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2865D-7C6E-464B-972B-03E04A0CB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7ECD1-A945-EA43-94BC-551D80899CDC}" type="datetimeFigureOut">
              <a:rPr lang="en-US" smtClean="0"/>
              <a:t>10/25/20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4806D-A450-E441-9C13-5E6CA3CF0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CDB4D-2AF8-BF4B-8D75-2B00867B5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8C46-BEA7-F647-A977-4FB087820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205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22ACC-A5EF-B04B-A5FD-E6C4AEE41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F0E7A-05DA-884A-9BB5-57FF72CBB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C6F39D-2C5B-3448-9738-10E7A98FC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7ECD1-A945-EA43-94BC-551D80899CDC}" type="datetimeFigureOut">
              <a:rPr lang="en-US" smtClean="0"/>
              <a:t>10/25/20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2D57B-7071-7741-A959-9E5072A19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CD266D-8008-294F-9C5A-82C886E7E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8C46-BEA7-F647-A977-4FB087820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570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BB244-D265-D34C-9BFB-C5157B8F0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1B917C-E9EF-0D4B-92A8-5B22C2795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D96BE1-AEF0-634B-9210-7887B2083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7ECD1-A945-EA43-94BC-551D80899CDC}" type="datetimeFigureOut">
              <a:rPr lang="en-US" smtClean="0"/>
              <a:t>10/25/20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E8619-539C-5E4B-851C-444469144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BCC60-8C2F-624E-8FD0-E9CDADC14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8C46-BEA7-F647-A977-4FB087820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151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D8866-9EDD-7648-8576-305BD033B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66C1F-6540-2140-A5AE-54E8B5F09D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4C74AD-555B-9746-86DD-AE5101EF39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E3CEC3-67EB-234B-93A4-5105D9D09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7ECD1-A945-EA43-94BC-551D80899CDC}" type="datetimeFigureOut">
              <a:rPr lang="en-US" smtClean="0"/>
              <a:t>10/25/20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8BDD8E-236D-564B-9182-F4D4C2111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72FFE1-BC2B-6D45-AB71-A54505A5C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8C46-BEA7-F647-A977-4FB087820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302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EBD2A-656E-934F-86DC-0FDE32816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616132-C600-0E48-8E22-DD902570D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FECA1F-692C-8D4D-BD96-561508AB25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DC7136-070E-E147-A943-F783BB7979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B57EB4-8F39-4744-814B-2D7835737F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D62A95-ED02-C948-AE2B-014AF0563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7ECD1-A945-EA43-94BC-551D80899CDC}" type="datetimeFigureOut">
              <a:rPr lang="en-US" smtClean="0"/>
              <a:t>10/25/20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C0BD9-12EB-E847-8E52-B49538B1C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D6A43B-2A87-D946-864C-1C4EB4EF1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8C46-BEA7-F647-A977-4FB087820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952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5CEE1-5BA8-9A4F-98C6-510A49ABF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8950F1-BE11-3F4E-BAA1-0A651FAFE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7ECD1-A945-EA43-94BC-551D80899CDC}" type="datetimeFigureOut">
              <a:rPr lang="en-US" smtClean="0"/>
              <a:t>10/25/20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FD8A61-7791-DB40-8C3C-1FDCD23CF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6F1638-D997-7246-BB02-852FCC93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8C46-BEA7-F647-A977-4FB087820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088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D5AE62-5041-954F-B5E5-54A84F73D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7ECD1-A945-EA43-94BC-551D80899CDC}" type="datetimeFigureOut">
              <a:rPr lang="en-US" smtClean="0"/>
              <a:t>10/25/20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EA3E09-1CB0-B246-9881-2EDE2310A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F30AAF-7D68-B044-A9D0-1F2FDC8BC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8C46-BEA7-F647-A977-4FB087820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247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89581-BC80-E343-A421-5EF4093F9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62C27-20D8-7645-AE2E-FE86088EC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E75634-4DF9-E742-8E5A-0F9EAB228C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FDCB07-2D0A-CA46-B5A0-4430EEEE1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7ECD1-A945-EA43-94BC-551D80899CDC}" type="datetimeFigureOut">
              <a:rPr lang="en-US" smtClean="0"/>
              <a:t>10/25/20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8F9EFF-86C1-4C4A-ADA3-419E25114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C3168E-3794-FC44-B016-4425757B1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8C46-BEA7-F647-A977-4FB087820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837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6870A-65D2-DD4C-BB4D-E92E9D489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78D5FC-D131-E34F-A01E-B9E217FDE9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502021-7474-7343-A8F4-B53B59FDF3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0FF9E8-1AE0-4D4B-86AA-4733F89A0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7ECD1-A945-EA43-94BC-551D80899CDC}" type="datetimeFigureOut">
              <a:rPr lang="en-US" smtClean="0"/>
              <a:t>10/25/20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0074D7-4668-AE44-950C-13E2E3146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ABC797-1B82-D741-AF43-F0FC8038D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8C46-BEA7-F647-A977-4FB087820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92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DE856-DB13-FC4E-B536-AA7799DB9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61AE3F-4F20-5849-BAD0-3802042DC9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60366-C89B-BA41-8AB2-443225B48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7ECD1-A945-EA43-94BC-551D80899CDC}" type="datetimeFigureOut">
              <a:rPr lang="en-US" smtClean="0"/>
              <a:t>10/25/20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8929B-8982-2A42-8205-E612A7064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890E6-71BE-4641-B4D4-041A741AB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8C46-BEA7-F647-A977-4FB087820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149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803390-DFC0-CC48-B449-844510B3E3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84D7DE-2902-AA43-95F9-494251B185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523EA0-2BD0-894D-8CBA-C43B682B8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7ECD1-A945-EA43-94BC-551D80899CDC}" type="datetimeFigureOut">
              <a:rPr lang="en-US" smtClean="0"/>
              <a:t>10/25/20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84DDC-ADD3-294D-93D5-F22392748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73A26B-F111-C04A-8374-B745F6137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8C46-BEA7-F647-A977-4FB087820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530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89467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C897E4-41B3-AE48-957F-88C98E90D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FF7152-EA18-6541-B072-6AC6E0C46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544361-B583-CF43-B9E4-C82163782E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7ECD1-A945-EA43-94BC-551D80899CDC}" type="datetimeFigureOut">
              <a:rPr lang="en-US" smtClean="0"/>
              <a:t>10/25/20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EC1A5-616E-FE4F-9704-E1758FE65F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E6722-C711-6146-A7B3-08F9A27D86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E8C46-BEA7-F647-A977-4FB087820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680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in/bob-fanelli-9404ab25/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7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linkedin.com/in/greg-conti-7a8521/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8.tiff"/><Relationship Id="rId4" Type="http://schemas.openxmlformats.org/officeDocument/2006/relationships/image" Target="../media/image5.jpg"/><Relationship Id="rId9" Type="http://schemas.openxmlformats.org/officeDocument/2006/relationships/hyperlink" Target="https://twitter.com/cyberbgon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iPQfwmfRq2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7" Type="http://schemas.openxmlformats.org/officeDocument/2006/relationships/hyperlink" Target="https://www.riskiq.com/resources/research/analysis-of-an-attack-surface/#:~:text=The%20hidden%20attack%20surface%3A%20Attackers,and%20customers%20prevail%20internet%2Dwide.&amp;text=RiskIQ%20data%20explores%20the%20threat,stores%20and%20the%20open%20internet.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lideshare.net/jbloomberg1/the-cyber-house-of-horrors-securing-the-expanding-attack-surface" TargetMode="External"/><Relationship Id="rId5" Type="http://schemas.openxmlformats.org/officeDocument/2006/relationships/image" Target="../media/image18.jpg"/><Relationship Id="rId4" Type="http://schemas.openxmlformats.org/officeDocument/2006/relationships/image" Target="../media/image17.tif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adoc.army.mil/Portals/14/Documents/MDO/TP525-3-1_30Nov2018.pdf" TargetMode="External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tiff"/><Relationship Id="rId4" Type="http://schemas.openxmlformats.org/officeDocument/2006/relationships/image" Target="../media/image27.tif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tiff"/><Relationship Id="rId18" Type="http://schemas.openxmlformats.org/officeDocument/2006/relationships/image" Target="../media/image47.png"/><Relationship Id="rId3" Type="http://schemas.openxmlformats.org/officeDocument/2006/relationships/image" Target="../media/image32.png"/><Relationship Id="rId21" Type="http://schemas.openxmlformats.org/officeDocument/2006/relationships/image" Target="../media/image50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45.png"/><Relationship Id="rId20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19" Type="http://schemas.openxmlformats.org/officeDocument/2006/relationships/image" Target="../media/image48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tiff"/><Relationship Id="rId22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tif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tif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tif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cyberbgone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7.tif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linkedin.com/in/greg-conti-7a8521/" TargetMode="External"/><Relationship Id="rId5" Type="http://schemas.openxmlformats.org/officeDocument/2006/relationships/image" Target="../media/image6.png"/><Relationship Id="rId10" Type="http://schemas.openxmlformats.org/officeDocument/2006/relationships/hyperlink" Target="https://www.linkedin.com/in/bob-fanelli-9404ab25/" TargetMode="External"/><Relationship Id="rId4" Type="http://schemas.openxmlformats.org/officeDocument/2006/relationships/image" Target="../media/image5.jpg"/><Relationship Id="rId9" Type="http://schemas.openxmlformats.org/officeDocument/2006/relationships/image" Target="../media/image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1A556-E90C-EC45-96D2-877375FDD7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5548" y="5102940"/>
            <a:ext cx="5990080" cy="803814"/>
          </a:xfrm>
        </p:spPr>
        <p:txBody>
          <a:bodyPr>
            <a:noAutofit/>
          </a:bodyPr>
          <a:lstStyle/>
          <a:p>
            <a:pPr algn="l"/>
            <a:r>
              <a:rPr lang="en-US" sz="4000" dirty="0">
                <a:solidFill>
                  <a:schemeClr val="bg1"/>
                </a:solidFill>
              </a:rPr>
              <a:t>Comprehensive Cross-Domain Enterprise Threat Exposure Analysis</a:t>
            </a:r>
            <a:br>
              <a:rPr lang="en-US" sz="4000" dirty="0">
                <a:solidFill>
                  <a:schemeClr val="bg1"/>
                </a:solidFill>
              </a:rPr>
            </a:b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i="1" dirty="0">
                <a:solidFill>
                  <a:schemeClr val="bg1"/>
                </a:solidFill>
              </a:rPr>
              <a:t>Greg Conti</a:t>
            </a:r>
            <a:br>
              <a:rPr lang="en-US" sz="4000" i="1" dirty="0">
                <a:solidFill>
                  <a:schemeClr val="bg1"/>
                </a:solidFill>
              </a:rPr>
            </a:br>
            <a:r>
              <a:rPr lang="en-US" sz="4000" i="1" dirty="0">
                <a:solidFill>
                  <a:schemeClr val="bg1"/>
                </a:solidFill>
              </a:rPr>
              <a:t>Bob Fanelli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0D6099-429F-2646-8CAA-CE5CABEE0E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637" r="13300"/>
          <a:stretch/>
        </p:blipFill>
        <p:spPr>
          <a:xfrm>
            <a:off x="0" y="1843547"/>
            <a:ext cx="6238567" cy="289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99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47E79C-3043-A446-9DE1-04C90A3AE4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5" t="6" r="323" b="14141"/>
          <a:stretch/>
        </p:blipFill>
        <p:spPr>
          <a:xfrm>
            <a:off x="0" y="0"/>
            <a:ext cx="1415502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E4E35AF-F9FC-3A43-AACE-488DDC76F9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3200"/>
          <a:stretch/>
        </p:blipFill>
        <p:spPr>
          <a:xfrm flipH="1">
            <a:off x="120073" y="378691"/>
            <a:ext cx="5080394" cy="394465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E9A1FFD-2726-3140-A8F4-50E92899A6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491" t="76801" r="30830"/>
          <a:stretch/>
        </p:blipFill>
        <p:spPr>
          <a:xfrm rot="19630836" flipH="1">
            <a:off x="4921402" y="846044"/>
            <a:ext cx="988653" cy="775855"/>
          </a:xfrm>
          <a:prstGeom prst="rect">
            <a:avLst/>
          </a:prstGeom>
        </p:spPr>
      </p:pic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861391" y="1156277"/>
            <a:ext cx="4041913" cy="23894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spcAft>
                <a:spcPts val="2133"/>
              </a:spcAft>
              <a:buNone/>
            </a:pPr>
            <a:r>
              <a:rPr lang="en" sz="2300" dirty="0"/>
              <a:t>The views expressed in this talk are those of the authors and do not reflect the official policy or position of </a:t>
            </a:r>
            <a:r>
              <a:rPr lang="en" sz="2300" dirty="0" err="1"/>
              <a:t>Kopidion</a:t>
            </a:r>
            <a:r>
              <a:rPr lang="en" sz="2300" dirty="0"/>
              <a:t>, the United States Government, or any of our other current or past employers.</a:t>
            </a:r>
            <a:endParaRPr sz="2300" dirty="0"/>
          </a:p>
        </p:txBody>
      </p:sp>
    </p:spTree>
    <p:extLst>
      <p:ext uri="{BB962C8B-B14F-4D97-AF65-F5344CB8AC3E}">
        <p14:creationId xmlns:p14="http://schemas.microsoft.com/office/powerpoint/2010/main" val="1012892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582367" y="4149167"/>
            <a:ext cx="5912000" cy="664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 algn="ctr">
              <a:spcAft>
                <a:spcPts val="2133"/>
              </a:spcAft>
              <a:buNone/>
            </a:pPr>
            <a:r>
              <a:rPr lang="en" b="1" dirty="0"/>
              <a:t>Greg Conti</a:t>
            </a:r>
            <a:br>
              <a:rPr lang="en" b="1" dirty="0"/>
            </a:br>
            <a:r>
              <a:rPr lang="en" dirty="0"/>
              <a:t>Principal, </a:t>
            </a:r>
            <a:r>
              <a:rPr lang="en" dirty="0" err="1"/>
              <a:t>Kopidion</a:t>
            </a:r>
            <a:br>
              <a:rPr lang="en" dirty="0"/>
            </a:br>
            <a:r>
              <a:rPr lang="en" dirty="0"/>
              <a:t>@</a:t>
            </a:r>
            <a:r>
              <a:rPr lang="en" dirty="0" err="1"/>
              <a:t>cyberbgone</a:t>
            </a:r>
            <a:endParaRPr dirty="0"/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0000" y="950567"/>
            <a:ext cx="2963333" cy="2963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6700" y="950567"/>
            <a:ext cx="2963333" cy="2963333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6185667" y="4149167"/>
            <a:ext cx="5912000" cy="664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 algn="ctr">
              <a:spcAft>
                <a:spcPts val="2133"/>
              </a:spcAft>
              <a:buNone/>
            </a:pPr>
            <a:r>
              <a:rPr lang="en" b="1" dirty="0"/>
              <a:t>Bob Fanelli</a:t>
            </a:r>
            <a:br>
              <a:rPr lang="en" dirty="0"/>
            </a:br>
            <a:r>
              <a:rPr lang="en" dirty="0"/>
              <a:t>Principal, </a:t>
            </a:r>
            <a:r>
              <a:rPr lang="en" dirty="0" err="1"/>
              <a:t>Kopidion</a:t>
            </a:r>
            <a:br>
              <a:rPr lang="en" dirty="0"/>
            </a:br>
            <a:br>
              <a:rPr lang="en" dirty="0"/>
            </a:br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A8F4C5-1F9D-8949-B0B9-DC813FB0F13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447" t="29337" r="10820" b="36379"/>
          <a:stretch/>
        </p:blipFill>
        <p:spPr>
          <a:xfrm>
            <a:off x="5048355" y="5720399"/>
            <a:ext cx="2546186" cy="1137601"/>
          </a:xfrm>
          <a:prstGeom prst="rect">
            <a:avLst/>
          </a:prstGeom>
        </p:spPr>
      </p:pic>
      <p:pic>
        <p:nvPicPr>
          <p:cNvPr id="2" name="Picture 1">
            <a:hlinkClick r:id="rId6"/>
            <a:extLst>
              <a:ext uri="{FF2B5EF4-FFF2-40B4-BE49-F238E27FC236}">
                <a16:creationId xmlns:a16="http://schemas.microsoft.com/office/drawing/2014/main" id="{FCF9E41C-401B-0D48-AF81-6811D2B816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6990" y="5504965"/>
            <a:ext cx="430867" cy="430867"/>
          </a:xfrm>
          <a:prstGeom prst="rect">
            <a:avLst/>
          </a:prstGeom>
        </p:spPr>
      </p:pic>
      <p:pic>
        <p:nvPicPr>
          <p:cNvPr id="8" name="Picture 7">
            <a:hlinkClick r:id="rId8"/>
            <a:extLst>
              <a:ext uri="{FF2B5EF4-FFF2-40B4-BE49-F238E27FC236}">
                <a16:creationId xmlns:a16="http://schemas.microsoft.com/office/drawing/2014/main" id="{FF894FFC-0129-E549-A977-33047FE4FB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26232" y="5074098"/>
            <a:ext cx="430867" cy="430867"/>
          </a:xfrm>
          <a:prstGeom prst="rect">
            <a:avLst/>
          </a:prstGeom>
        </p:spPr>
      </p:pic>
      <p:pic>
        <p:nvPicPr>
          <p:cNvPr id="3" name="Picture 2">
            <a:hlinkClick r:id="rId9"/>
            <a:extLst>
              <a:ext uri="{FF2B5EF4-FFF2-40B4-BE49-F238E27FC236}">
                <a16:creationId xmlns:a16="http://schemas.microsoft.com/office/drawing/2014/main" id="{E37D4A1B-9A4D-A044-8F07-62F47230619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16962" y="5419447"/>
            <a:ext cx="615594" cy="61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66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393BB37-6658-B349-A0BD-E8EBEF533F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330" r="6141"/>
          <a:stretch/>
        </p:blipFill>
        <p:spPr>
          <a:xfrm>
            <a:off x="2071875" y="1306642"/>
            <a:ext cx="9375058" cy="5349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0F7BF69-93B2-0D43-8467-DEAC658DB947}"/>
              </a:ext>
            </a:extLst>
          </p:cNvPr>
          <p:cNvSpPr/>
          <p:nvPr/>
        </p:nvSpPr>
        <p:spPr>
          <a:xfrm>
            <a:off x="3782436" y="6343134"/>
            <a:ext cx="49848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https://www.youtube.com/watch?v=iPQfwmfRq2s</a:t>
            </a:r>
            <a:r>
              <a:rPr lang="en-US" dirty="0"/>
              <a:t>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4C4A69F-8FBA-9C4E-962E-B8AE42F27C18}"/>
              </a:ext>
            </a:extLst>
          </p:cNvPr>
          <p:cNvGrpSpPr/>
          <p:nvPr/>
        </p:nvGrpSpPr>
        <p:grpSpPr>
          <a:xfrm>
            <a:off x="9191834" y="0"/>
            <a:ext cx="3000166" cy="2640207"/>
            <a:chOff x="5427406" y="147484"/>
            <a:chExt cx="3000166" cy="2640207"/>
          </a:xfrm>
        </p:grpSpPr>
        <p:sp>
          <p:nvSpPr>
            <p:cNvPr id="3" name="Teardrop 2">
              <a:extLst>
                <a:ext uri="{FF2B5EF4-FFF2-40B4-BE49-F238E27FC236}">
                  <a16:creationId xmlns:a16="http://schemas.microsoft.com/office/drawing/2014/main" id="{95F37A9A-DDEA-2E42-83E8-81EFD1109895}"/>
                </a:ext>
              </a:extLst>
            </p:cNvPr>
            <p:cNvSpPr/>
            <p:nvPr/>
          </p:nvSpPr>
          <p:spPr>
            <a:xfrm rot="10800000">
              <a:off x="5427406" y="147484"/>
              <a:ext cx="3000166" cy="2640207"/>
            </a:xfrm>
            <a:prstGeom prst="teardrop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B292D68-F379-C941-B10A-FAA37618E2AD}"/>
                </a:ext>
              </a:extLst>
            </p:cNvPr>
            <p:cNvSpPr txBox="1"/>
            <p:nvPr/>
          </p:nvSpPr>
          <p:spPr>
            <a:xfrm>
              <a:off x="5613260" y="730636"/>
              <a:ext cx="2628458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</a:rPr>
                <a:t>He followed me this far. He’ll be back. But from where?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72F5520-BED5-CB49-BA0C-C7CD592BD394}"/>
              </a:ext>
            </a:extLst>
          </p:cNvPr>
          <p:cNvGrpSpPr/>
          <p:nvPr/>
        </p:nvGrpSpPr>
        <p:grpSpPr>
          <a:xfrm>
            <a:off x="67732" y="159819"/>
            <a:ext cx="4517238" cy="3000166"/>
            <a:chOff x="-5313743" y="2026860"/>
            <a:chExt cx="4517238" cy="3000166"/>
          </a:xfrm>
        </p:grpSpPr>
        <p:sp>
          <p:nvSpPr>
            <p:cNvPr id="8" name="Teardrop 7">
              <a:extLst>
                <a:ext uri="{FF2B5EF4-FFF2-40B4-BE49-F238E27FC236}">
                  <a16:creationId xmlns:a16="http://schemas.microsoft.com/office/drawing/2014/main" id="{E4545F7B-C109-1442-8F89-0EB8FCE672C3}"/>
                </a:ext>
              </a:extLst>
            </p:cNvPr>
            <p:cNvSpPr/>
            <p:nvPr/>
          </p:nvSpPr>
          <p:spPr>
            <a:xfrm rot="5007719">
              <a:off x="-4633519" y="1346636"/>
              <a:ext cx="3000166" cy="4360613"/>
            </a:xfrm>
            <a:prstGeom prst="teardrop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3937678-0354-224B-9653-6BF512682036}"/>
                </a:ext>
              </a:extLst>
            </p:cNvPr>
            <p:cNvSpPr txBox="1"/>
            <p:nvPr/>
          </p:nvSpPr>
          <p:spPr>
            <a:xfrm>
              <a:off x="-4511040" y="2403557"/>
              <a:ext cx="3714535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</a:rPr>
                <a:t>He’s intelligent,</a:t>
              </a:r>
              <a:br>
                <a:rPr lang="en-US" sz="2800" dirty="0">
                  <a:solidFill>
                    <a:schemeClr val="bg1"/>
                  </a:solidFill>
                </a:rPr>
              </a:br>
              <a:r>
                <a:rPr lang="en-US" sz="2800" dirty="0">
                  <a:solidFill>
                    <a:schemeClr val="bg1"/>
                  </a:solidFill>
                </a:rPr>
                <a:t>but not experienced. His pattern indicates two dimensional thinking.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6470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6E6CD6-CA0D-2F42-A9E4-8CE80AF954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89" r="1095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A4E4E32-F5F4-874D-A3EB-6CF77ED689E8}"/>
              </a:ext>
            </a:extLst>
          </p:cNvPr>
          <p:cNvGrpSpPr/>
          <p:nvPr/>
        </p:nvGrpSpPr>
        <p:grpSpPr>
          <a:xfrm>
            <a:off x="4120603" y="1154820"/>
            <a:ext cx="5009267" cy="1948980"/>
            <a:chOff x="3882064" y="1055428"/>
            <a:chExt cx="5009267" cy="1948980"/>
          </a:xfrm>
        </p:grpSpPr>
        <p:sp>
          <p:nvSpPr>
            <p:cNvPr id="5" name="Teardrop 4">
              <a:extLst>
                <a:ext uri="{FF2B5EF4-FFF2-40B4-BE49-F238E27FC236}">
                  <a16:creationId xmlns:a16="http://schemas.microsoft.com/office/drawing/2014/main" id="{DB851FA9-88DE-5847-B7FC-8D9F8C4A9D7A}"/>
                </a:ext>
              </a:extLst>
            </p:cNvPr>
            <p:cNvSpPr/>
            <p:nvPr/>
          </p:nvSpPr>
          <p:spPr>
            <a:xfrm rot="5007719">
              <a:off x="5087881" y="-150389"/>
              <a:ext cx="1948980" cy="4360613"/>
            </a:xfrm>
            <a:prstGeom prst="teardrop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2AA055D-B900-8B48-9C57-B9C8E1C160C0}"/>
                </a:ext>
              </a:extLst>
            </p:cNvPr>
            <p:cNvSpPr txBox="1"/>
            <p:nvPr/>
          </p:nvSpPr>
          <p:spPr>
            <a:xfrm>
              <a:off x="4353338" y="1552863"/>
              <a:ext cx="453799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</a:rPr>
                <a:t>Z-10,000 meters… </a:t>
              </a:r>
            </a:p>
            <a:p>
              <a:r>
                <a:rPr lang="en-US" sz="2800" dirty="0">
                  <a:solidFill>
                    <a:schemeClr val="bg1"/>
                  </a:solidFill>
                </a:rPr>
                <a:t>Standby photo torpedoes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7007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C6DD21-3AD5-144F-92AC-B52E37132F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23" b="1801"/>
          <a:stretch/>
        </p:blipFill>
        <p:spPr>
          <a:xfrm>
            <a:off x="-457200" y="-16934"/>
            <a:ext cx="12649200" cy="687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596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1A394D-C40F-F74D-96E1-2CCF1810F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77A5477-2334-0242-9F15-C751DD7C1C4D}"/>
              </a:ext>
            </a:extLst>
          </p:cNvPr>
          <p:cNvGrpSpPr/>
          <p:nvPr/>
        </p:nvGrpSpPr>
        <p:grpSpPr>
          <a:xfrm>
            <a:off x="3635179" y="1568015"/>
            <a:ext cx="3087034" cy="1233740"/>
            <a:chOff x="3635179" y="1568015"/>
            <a:chExt cx="3087034" cy="1233740"/>
          </a:xfrm>
        </p:grpSpPr>
        <p:sp>
          <p:nvSpPr>
            <p:cNvPr id="5" name="Teardrop 4">
              <a:extLst>
                <a:ext uri="{FF2B5EF4-FFF2-40B4-BE49-F238E27FC236}">
                  <a16:creationId xmlns:a16="http://schemas.microsoft.com/office/drawing/2014/main" id="{1CCE524C-EC9F-4340-8212-F664590F60E9}"/>
                </a:ext>
              </a:extLst>
            </p:cNvPr>
            <p:cNvSpPr/>
            <p:nvPr/>
          </p:nvSpPr>
          <p:spPr>
            <a:xfrm rot="15796431" flipH="1">
              <a:off x="4561826" y="641368"/>
              <a:ext cx="1233740" cy="3087034"/>
            </a:xfrm>
            <a:prstGeom prst="teardrop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E0D4E70-2C5A-9940-B5CE-7CEDC1049EA9}"/>
                </a:ext>
              </a:extLst>
            </p:cNvPr>
            <p:cNvSpPr txBox="1"/>
            <p:nvPr/>
          </p:nvSpPr>
          <p:spPr>
            <a:xfrm>
              <a:off x="4522713" y="1830942"/>
              <a:ext cx="131196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chemeClr val="bg1"/>
                  </a:solidFill>
                </a:rPr>
                <a:t>FIRE!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664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6EDD06-AC1C-5D44-86ED-31C0CB0BB6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304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937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84BC7-FEA1-0645-8E6D-7009DB6BC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55" y="0"/>
            <a:ext cx="10515600" cy="1325563"/>
          </a:xfrm>
        </p:spPr>
        <p:txBody>
          <a:bodyPr/>
          <a:lstStyle/>
          <a:p>
            <a:r>
              <a:rPr lang="en-US" dirty="0"/>
              <a:t>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4318F-103B-8F45-872A-0E93E6363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9509" y="1374527"/>
            <a:ext cx="6840415" cy="5268029"/>
          </a:xfrm>
        </p:spPr>
        <p:txBody>
          <a:bodyPr>
            <a:normAutofit/>
          </a:bodyPr>
          <a:lstStyle/>
          <a:p>
            <a:r>
              <a:rPr lang="en-US" sz="3200" b="1" dirty="0"/>
              <a:t>Defenders</a:t>
            </a:r>
            <a:r>
              <a:rPr lang="en-US" sz="3200" dirty="0"/>
              <a:t> fail to consider the entire projection of their organization in virtual and physical space. </a:t>
            </a:r>
          </a:p>
          <a:p>
            <a:r>
              <a:rPr lang="en-US" sz="3200" b="1" dirty="0"/>
              <a:t>Attackers</a:t>
            </a:r>
            <a:r>
              <a:rPr lang="en-US" sz="3200" dirty="0"/>
              <a:t> understand this and find un(der)-protected areas, often at gaps and seams to exploit.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b="1" dirty="0"/>
              <a:t>Is it possible to create a framework that enables repeatable holistic analysis?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52F5FAC-5C68-344D-A10A-3287613F3358}"/>
              </a:ext>
            </a:extLst>
          </p:cNvPr>
          <p:cNvSpPr txBox="1">
            <a:spLocks/>
          </p:cNvSpPr>
          <p:nvPr/>
        </p:nvSpPr>
        <p:spPr>
          <a:xfrm>
            <a:off x="767055" y="4922325"/>
            <a:ext cx="4381389" cy="1420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396" indent="0" algn="ctr">
              <a:buFont typeface="Arial" panose="020B0604020202020204" pitchFamily="34" charset="0"/>
              <a:buNone/>
            </a:pPr>
            <a:r>
              <a:rPr lang="en-US" sz="2000" dirty="0"/>
              <a:t>Imagine your organization’s projection </a:t>
            </a:r>
            <a:br>
              <a:rPr lang="en-US" sz="2000" dirty="0"/>
            </a:br>
            <a:r>
              <a:rPr lang="en-US" sz="2000" dirty="0"/>
              <a:t>into cyberspace and physical space.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59022F-8201-CC41-8520-7E5D7AE665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03" t="28406" r="8957" b="30435"/>
          <a:stretch/>
        </p:blipFill>
        <p:spPr>
          <a:xfrm>
            <a:off x="525211" y="1702531"/>
            <a:ext cx="4682932" cy="295983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04FEEA6-CC4A-F248-8910-56885801C1FB}"/>
              </a:ext>
            </a:extLst>
          </p:cNvPr>
          <p:cNvSpPr/>
          <p:nvPr/>
        </p:nvSpPr>
        <p:spPr>
          <a:xfrm>
            <a:off x="1563757" y="6642556"/>
            <a:ext cx="1062824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dirty="0"/>
              <a:t>https://</a:t>
            </a:r>
            <a:r>
              <a:rPr lang="en-US" sz="800" dirty="0" err="1"/>
              <a:t>thegraphicsfairy.com</a:t>
            </a:r>
            <a:r>
              <a:rPr lang="en-US" sz="800" dirty="0"/>
              <a:t>/unusual-shadow-puppet-printable/</a:t>
            </a:r>
          </a:p>
        </p:txBody>
      </p:sp>
    </p:spTree>
    <p:extLst>
      <p:ext uri="{BB962C8B-B14F-4D97-AF65-F5344CB8AC3E}">
        <p14:creationId xmlns:p14="http://schemas.microsoft.com/office/powerpoint/2010/main" val="73799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E42C8-2DF6-4447-855F-A1CCBCFCF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Why, So What, Who Cares?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028DA-D40B-A749-BE82-AD544FA75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2100" y="1825625"/>
            <a:ext cx="5549899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There are literally armies operating in cyberspace.</a:t>
            </a:r>
          </a:p>
          <a:p>
            <a:r>
              <a:rPr lang="en-US" dirty="0"/>
              <a:t>Current attack surface analysis is a good start, but insufficient.</a:t>
            </a:r>
          </a:p>
          <a:p>
            <a:r>
              <a:rPr lang="en-US" dirty="0"/>
              <a:t>All enterprise defenders (including red teamers) can benefit from a framework that supports comprehensive multi-domain analysis </a:t>
            </a:r>
          </a:p>
          <a:p>
            <a:r>
              <a:rPr lang="en-US" dirty="0"/>
              <a:t>Analysis assists in prioritized allocation of scarce security resources.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F42705-9A33-FD4C-ADC3-9A2325969A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" y="2047875"/>
            <a:ext cx="6477000" cy="36576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0129481-7CAB-B64B-A90A-F0A3BB0AEF7B}"/>
              </a:ext>
            </a:extLst>
          </p:cNvPr>
          <p:cNvSpPr/>
          <p:nvPr/>
        </p:nvSpPr>
        <p:spPr>
          <a:xfrm>
            <a:off x="2658533" y="6534150"/>
            <a:ext cx="953346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dirty="0"/>
              <a:t>https://</a:t>
            </a:r>
            <a:r>
              <a:rPr lang="en-US" sz="800" dirty="0" err="1"/>
              <a:t>hearinghealthmatters.org</a:t>
            </a:r>
            <a:r>
              <a:rPr lang="en-US" sz="800" dirty="0"/>
              <a:t>/</a:t>
            </a:r>
            <a:r>
              <a:rPr lang="en-US" sz="800" dirty="0" err="1"/>
              <a:t>wp</a:t>
            </a:r>
            <a:r>
              <a:rPr lang="en-US" sz="800" dirty="0"/>
              <a:t>-content/uploads/sites/16/files/2020/08/</a:t>
            </a:r>
            <a:r>
              <a:rPr lang="en-US" sz="800" dirty="0" err="1"/>
              <a:t>whisper.jpg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63893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A6EF0-E835-D249-8D38-285190DDF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Work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59C0853-7B23-6D4F-853D-C568459324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34265" y="613221"/>
            <a:ext cx="5432607" cy="21549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9CD31A-991E-CA47-93E5-A4D8C1789B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4265" y="2928757"/>
            <a:ext cx="5432607" cy="3048391"/>
          </a:xfrm>
          <a:prstGeom prst="rect">
            <a:avLst/>
          </a:prstGeom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97A50797-560E-F94C-A81A-C11EB12DAB7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85"/>
          <a:stretch/>
        </p:blipFill>
        <p:spPr>
          <a:xfrm>
            <a:off x="481263" y="1829177"/>
            <a:ext cx="4446701" cy="2793121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53DAD59-9A1C-B747-923A-857D44402336}"/>
              </a:ext>
            </a:extLst>
          </p:cNvPr>
          <p:cNvSpPr/>
          <p:nvPr/>
        </p:nvSpPr>
        <p:spPr>
          <a:xfrm>
            <a:off x="140369" y="4870389"/>
            <a:ext cx="49333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/>
              <a:t>Intellyx</a:t>
            </a:r>
            <a:r>
              <a:rPr lang="en-US" dirty="0"/>
              <a:t>/Certes Networks, “The Cyber House of Horrors: Securing the Expanding Enterprise Attack Surface,” Webinar, 2016  </a:t>
            </a:r>
            <a:r>
              <a:rPr lang="en-US" dirty="0">
                <a:hlinkClick r:id="rId6"/>
              </a:rPr>
              <a:t>Slides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83C3ED-E8BB-914A-8430-C016D8001EA8}"/>
              </a:ext>
            </a:extLst>
          </p:cNvPr>
          <p:cNvSpPr/>
          <p:nvPr/>
        </p:nvSpPr>
        <p:spPr>
          <a:xfrm>
            <a:off x="5502569" y="6244538"/>
            <a:ext cx="609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RiskIQ, “Analysis of an Attack Surface,” White Paper, 2020  </a:t>
            </a:r>
            <a:r>
              <a:rPr lang="en-US" dirty="0">
                <a:hlinkClick r:id="rId7"/>
              </a:rPr>
              <a:t>Link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361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2CE68677-ABF0-7649-9B32-536273863788}"/>
              </a:ext>
            </a:extLst>
          </p:cNvPr>
          <p:cNvSpPr/>
          <p:nvPr/>
        </p:nvSpPr>
        <p:spPr>
          <a:xfrm>
            <a:off x="2900919" y="789174"/>
            <a:ext cx="5735081" cy="5916426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DE701A-EBB6-1946-84EA-948456D02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94" y="-185000"/>
            <a:ext cx="10515600" cy="1325563"/>
          </a:xfrm>
        </p:spPr>
        <p:txBody>
          <a:bodyPr/>
          <a:lstStyle/>
          <a:p>
            <a:r>
              <a:rPr lang="en-US" dirty="0"/>
              <a:t>Linkages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9A8BAA-4827-7840-8AC7-E9C9C7E26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9838" y="906439"/>
            <a:ext cx="3476076" cy="1954748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b="1" dirty="0"/>
              <a:t>Attacker TTPs/Methodologies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/>
              <a:t>MITRE Pre-ATT&amp;CK framework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/>
              <a:t>MITRE ATT&amp;CK framework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/>
              <a:t>Side Channel Attacks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D4CA3AB-8066-5442-AE33-DB62C287C944}"/>
              </a:ext>
            </a:extLst>
          </p:cNvPr>
          <p:cNvSpPr/>
          <p:nvPr/>
        </p:nvSpPr>
        <p:spPr>
          <a:xfrm>
            <a:off x="4700742" y="2637289"/>
            <a:ext cx="2142067" cy="2209800"/>
          </a:xfrm>
          <a:prstGeom prst="ellipse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Enterprise Threat Exposure Analysis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022DF16-3B41-4542-B268-9A3E446D8319}"/>
              </a:ext>
            </a:extLst>
          </p:cNvPr>
          <p:cNvSpPr txBox="1">
            <a:spLocks/>
          </p:cNvSpPr>
          <p:nvPr/>
        </p:nvSpPr>
        <p:spPr>
          <a:xfrm>
            <a:off x="1452985" y="2892413"/>
            <a:ext cx="2895868" cy="2082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b="1" dirty="0"/>
              <a:t>Defensive Planning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/>
              <a:t>Threat modeling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/>
              <a:t>Attack graphs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/>
              <a:t>Black Swan Events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A712CDB-B999-C74A-9F34-C7B44FDE6A3D}"/>
              </a:ext>
            </a:extLst>
          </p:cNvPr>
          <p:cNvSpPr txBox="1">
            <a:spLocks/>
          </p:cNvSpPr>
          <p:nvPr/>
        </p:nvSpPr>
        <p:spPr>
          <a:xfrm>
            <a:off x="7436822" y="3528330"/>
            <a:ext cx="4191547" cy="16565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b="1" dirty="0"/>
              <a:t>IT/InfoSec Best Practices</a:t>
            </a:r>
          </a:p>
          <a:p>
            <a:pPr marL="171450" lvl="0" indent="-17145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/>
              <a:t>CIS Top 20 (#1 &amp; #2)</a:t>
            </a:r>
          </a:p>
          <a:p>
            <a:pPr marL="171450" lvl="0" indent="-17145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/>
              <a:t>Configuration Management Databases (CMDB)</a:t>
            </a:r>
          </a:p>
          <a:p>
            <a:pPr marL="171450" lvl="0" indent="-17145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/>
              <a:t>Common Vulnerabilities and Exposures (CVE)</a:t>
            </a:r>
          </a:p>
          <a:p>
            <a:pPr marL="171450" lvl="0" indent="-17145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/>
              <a:t>Collective Defense</a:t>
            </a:r>
          </a:p>
          <a:p>
            <a:pPr marL="171450" lvl="0" indent="-17145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/>
              <a:t>OSI Model</a:t>
            </a:r>
          </a:p>
          <a:p>
            <a:pPr marL="171450" lvl="0" indent="-17145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/>
              <a:t>Data Leak Prevention (DLP)</a:t>
            </a:r>
          </a:p>
          <a:p>
            <a:pPr marL="171450" lvl="0" indent="-17145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/>
              <a:t>Visibility Analysis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20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38CE376-1B26-EC42-8F8B-24BD95B766B8}"/>
              </a:ext>
            </a:extLst>
          </p:cNvPr>
          <p:cNvSpPr txBox="1">
            <a:spLocks/>
          </p:cNvSpPr>
          <p:nvPr/>
        </p:nvSpPr>
        <p:spPr>
          <a:xfrm>
            <a:off x="7167496" y="897564"/>
            <a:ext cx="4476484" cy="16565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b="1" dirty="0"/>
              <a:t>Business Best Practices</a:t>
            </a:r>
          </a:p>
          <a:p>
            <a:pPr marL="171450" lvl="0" indent="-17145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/>
              <a:t>Business Continuity Planning (BCP)</a:t>
            </a:r>
          </a:p>
          <a:p>
            <a:pPr marL="171450" lvl="0" indent="-17145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/>
              <a:t>Disaster Recovery (DR)</a:t>
            </a:r>
          </a:p>
          <a:p>
            <a:pPr marL="171450" lvl="0" indent="-17145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/>
              <a:t>Risk Analysis</a:t>
            </a:r>
          </a:p>
          <a:p>
            <a:pPr marL="171450" lvl="0" indent="-17145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/>
              <a:t>Interdependency Analysis</a:t>
            </a:r>
          </a:p>
          <a:p>
            <a:pPr marL="171450" lvl="0" indent="-17145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/>
              <a:t>Physical Security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130B9D9-ABBF-AF4D-95DE-3FDABC13CA77}"/>
              </a:ext>
            </a:extLst>
          </p:cNvPr>
          <p:cNvSpPr txBox="1">
            <a:spLocks/>
          </p:cNvSpPr>
          <p:nvPr/>
        </p:nvSpPr>
        <p:spPr>
          <a:xfrm>
            <a:off x="1930769" y="4482630"/>
            <a:ext cx="5539946" cy="2406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b="1" dirty="0"/>
              <a:t>Military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/>
              <a:t>Multi-Domain Operations 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/>
              <a:t>Effects-Based Operations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/>
              <a:t>Mission Assurance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/>
              <a:t>Center of Gravity Analysis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/>
              <a:t>OPSEC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/>
              <a:t>TEMPEST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40393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/>
          <p:cNvSpPr/>
          <p:nvPr/>
        </p:nvSpPr>
        <p:spPr>
          <a:xfrm>
            <a:off x="2112303" y="5248643"/>
            <a:ext cx="5731497" cy="631596"/>
          </a:xfrm>
          <a:prstGeom prst="parallelogram">
            <a:avLst>
              <a:gd name="adj" fmla="val 247388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/>
          <p:cNvSpPr/>
          <p:nvPr/>
        </p:nvSpPr>
        <p:spPr>
          <a:xfrm>
            <a:off x="2264703" y="4766043"/>
            <a:ext cx="5731497" cy="631596"/>
          </a:xfrm>
          <a:prstGeom prst="parallelogram">
            <a:avLst>
              <a:gd name="adj" fmla="val 24738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arallelogram 5"/>
          <p:cNvSpPr/>
          <p:nvPr/>
        </p:nvSpPr>
        <p:spPr>
          <a:xfrm>
            <a:off x="2417103" y="4283443"/>
            <a:ext cx="5731497" cy="631596"/>
          </a:xfrm>
          <a:prstGeom prst="parallelogram">
            <a:avLst>
              <a:gd name="adj" fmla="val 24738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/>
          <p:cNvSpPr/>
          <p:nvPr/>
        </p:nvSpPr>
        <p:spPr>
          <a:xfrm>
            <a:off x="2569503" y="3800843"/>
            <a:ext cx="5731497" cy="631596"/>
          </a:xfrm>
          <a:prstGeom prst="parallelogram">
            <a:avLst>
              <a:gd name="adj" fmla="val 247388"/>
            </a:avLst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195156" y="5248643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95156" y="4770175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Land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0556" y="4287575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Air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0556" y="3804975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Space</a:t>
            </a:r>
          </a:p>
        </p:txBody>
      </p:sp>
      <p:sp>
        <p:nvSpPr>
          <p:cNvPr id="12" name="Parallelogram 11"/>
          <p:cNvSpPr/>
          <p:nvPr/>
        </p:nvSpPr>
        <p:spPr>
          <a:xfrm>
            <a:off x="5257450" y="2451847"/>
            <a:ext cx="2055202" cy="1512740"/>
          </a:xfrm>
          <a:prstGeom prst="parallelogram">
            <a:avLst>
              <a:gd name="adj" fmla="val 32478"/>
            </a:avLst>
          </a:prstGeom>
          <a:pattFill prst="pct25">
            <a:fgClr>
              <a:schemeClr val="bg2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EM Spectrum</a:t>
            </a:r>
          </a:p>
        </p:txBody>
      </p:sp>
      <p:sp>
        <p:nvSpPr>
          <p:cNvPr id="13" name="Parallelogram 12"/>
          <p:cNvSpPr/>
          <p:nvPr/>
        </p:nvSpPr>
        <p:spPr>
          <a:xfrm>
            <a:off x="4990882" y="4432439"/>
            <a:ext cx="1649769" cy="224468"/>
          </a:xfrm>
          <a:prstGeom prst="parallelogram">
            <a:avLst>
              <a:gd name="adj" fmla="val 32478"/>
            </a:avLst>
          </a:prstGeom>
          <a:pattFill prst="pct25">
            <a:fgClr>
              <a:schemeClr val="bg2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Parallelogram 13"/>
          <p:cNvSpPr/>
          <p:nvPr/>
        </p:nvSpPr>
        <p:spPr>
          <a:xfrm>
            <a:off x="4813566" y="4915039"/>
            <a:ext cx="1649769" cy="224468"/>
          </a:xfrm>
          <a:prstGeom prst="parallelogram">
            <a:avLst>
              <a:gd name="adj" fmla="val 32478"/>
            </a:avLst>
          </a:prstGeom>
          <a:pattFill prst="pct25">
            <a:fgClr>
              <a:schemeClr val="bg2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Parallelogram 14"/>
          <p:cNvSpPr/>
          <p:nvPr/>
        </p:nvSpPr>
        <p:spPr>
          <a:xfrm>
            <a:off x="4661166" y="5393507"/>
            <a:ext cx="1649769" cy="224468"/>
          </a:xfrm>
          <a:prstGeom prst="parallelogram">
            <a:avLst>
              <a:gd name="adj" fmla="val 32478"/>
            </a:avLst>
          </a:prstGeom>
          <a:pattFill prst="pct25">
            <a:fgClr>
              <a:schemeClr val="bg2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Parallelogram 15"/>
          <p:cNvSpPr/>
          <p:nvPr/>
        </p:nvSpPr>
        <p:spPr>
          <a:xfrm>
            <a:off x="4599251" y="5880239"/>
            <a:ext cx="1649769" cy="224468"/>
          </a:xfrm>
          <a:prstGeom prst="parallelogram">
            <a:avLst>
              <a:gd name="adj" fmla="val 32478"/>
            </a:avLst>
          </a:prstGeom>
          <a:pattFill prst="pct25">
            <a:fgClr>
              <a:schemeClr val="bg2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Parallelogram 17"/>
          <p:cNvSpPr/>
          <p:nvPr/>
        </p:nvSpPr>
        <p:spPr>
          <a:xfrm>
            <a:off x="3885850" y="2604247"/>
            <a:ext cx="2055202" cy="1512740"/>
          </a:xfrm>
          <a:prstGeom prst="parallelogram">
            <a:avLst>
              <a:gd name="adj" fmla="val 32478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Cyberspace</a:t>
            </a:r>
          </a:p>
        </p:txBody>
      </p:sp>
      <p:sp>
        <p:nvSpPr>
          <p:cNvPr id="19" name="Parallelogram 18"/>
          <p:cNvSpPr/>
          <p:nvPr/>
        </p:nvSpPr>
        <p:spPr>
          <a:xfrm>
            <a:off x="3771804" y="4436833"/>
            <a:ext cx="1649769" cy="224468"/>
          </a:xfrm>
          <a:prstGeom prst="parallelogram">
            <a:avLst>
              <a:gd name="adj" fmla="val 32478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Parallelogram 19"/>
          <p:cNvSpPr/>
          <p:nvPr/>
        </p:nvSpPr>
        <p:spPr>
          <a:xfrm>
            <a:off x="3601060" y="4916828"/>
            <a:ext cx="1649769" cy="224468"/>
          </a:xfrm>
          <a:prstGeom prst="parallelogram">
            <a:avLst>
              <a:gd name="adj" fmla="val 32478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Parallelogram 20"/>
          <p:cNvSpPr/>
          <p:nvPr/>
        </p:nvSpPr>
        <p:spPr>
          <a:xfrm>
            <a:off x="3480682" y="5393507"/>
            <a:ext cx="1649769" cy="224468"/>
          </a:xfrm>
          <a:prstGeom prst="parallelogram">
            <a:avLst>
              <a:gd name="adj" fmla="val 32478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Parallelogram 21"/>
          <p:cNvSpPr/>
          <p:nvPr/>
        </p:nvSpPr>
        <p:spPr>
          <a:xfrm>
            <a:off x="3328282" y="5877141"/>
            <a:ext cx="1649769" cy="336702"/>
          </a:xfrm>
          <a:prstGeom prst="parallelogram">
            <a:avLst>
              <a:gd name="adj" fmla="val 32478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85BFEFF-E94B-F040-8CEB-764C0E801F81}"/>
              </a:ext>
            </a:extLst>
          </p:cNvPr>
          <p:cNvGrpSpPr/>
          <p:nvPr/>
        </p:nvGrpSpPr>
        <p:grpSpPr>
          <a:xfrm>
            <a:off x="53488" y="1299727"/>
            <a:ext cx="3988648" cy="2180371"/>
            <a:chOff x="0" y="219674"/>
            <a:chExt cx="7200900" cy="3936329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EF4EB62-91D6-6F4E-8550-DF12BEB2B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803203"/>
              <a:ext cx="7200900" cy="335280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C2277C8-5A52-0A46-AA4F-BEEF3CF4DB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24"/>
            <a:stretch/>
          </p:blipFill>
          <p:spPr>
            <a:xfrm>
              <a:off x="0" y="219674"/>
              <a:ext cx="7148617" cy="622300"/>
            </a:xfrm>
            <a:prstGeom prst="rect">
              <a:avLst/>
            </a:prstGeom>
          </p:spPr>
        </p:pic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D2DE7CF3-9C50-D14F-AEA1-28F9B04E73F5}"/>
              </a:ext>
            </a:extLst>
          </p:cNvPr>
          <p:cNvSpPr/>
          <p:nvPr/>
        </p:nvSpPr>
        <p:spPr>
          <a:xfrm>
            <a:off x="1491049" y="6503976"/>
            <a:ext cx="107009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dirty="0"/>
              <a:t>https://</a:t>
            </a:r>
            <a:r>
              <a:rPr lang="en-US" sz="800" dirty="0" err="1"/>
              <a:t>ccdcoe.org</a:t>
            </a:r>
            <a:r>
              <a:rPr lang="en-US" sz="800" dirty="0"/>
              <a:t>/</a:t>
            </a:r>
            <a:r>
              <a:rPr lang="en-US" sz="800" dirty="0" err="1"/>
              <a:t>incyder</a:t>
            </a:r>
            <a:r>
              <a:rPr lang="en-US" sz="800" dirty="0"/>
              <a:t>-articles/nato-recognises-cyberspace-as-a-domain-of-operations-at-warsaw-summit/</a:t>
            </a:r>
            <a:br>
              <a:rPr lang="en-US" sz="800" dirty="0"/>
            </a:br>
            <a:r>
              <a:rPr lang="en-US" sz="800" dirty="0"/>
              <a:t>https://</a:t>
            </a:r>
            <a:r>
              <a:rPr lang="en-US" sz="800" dirty="0" err="1"/>
              <a:t>www.defensenews.com</a:t>
            </a:r>
            <a:r>
              <a:rPr lang="en-US" sz="800" dirty="0"/>
              <a:t>/electronic-warfare/2019/11/06/should-the-military-treat-the-electromagnetic-spectrum-as-its-own-domain/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5E399F98-41B0-3646-94C4-3DFAA28976D9}"/>
              </a:ext>
            </a:extLst>
          </p:cNvPr>
          <p:cNvSpPr txBox="1">
            <a:spLocks/>
          </p:cNvSpPr>
          <p:nvPr/>
        </p:nvSpPr>
        <p:spPr>
          <a:xfrm>
            <a:off x="533017" y="16152"/>
            <a:ext cx="10515600" cy="9581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Operational Domains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32A5E39-0517-AA4B-8E4D-4C38CD237ED5}"/>
              </a:ext>
            </a:extLst>
          </p:cNvPr>
          <p:cNvGrpSpPr/>
          <p:nvPr/>
        </p:nvGrpSpPr>
        <p:grpSpPr>
          <a:xfrm>
            <a:off x="7338914" y="1580047"/>
            <a:ext cx="4747994" cy="1443668"/>
            <a:chOff x="6304856" y="1111566"/>
            <a:chExt cx="4967202" cy="1510320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F0CAD5FC-8828-094A-9E8E-6D4FFD070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6685" y="1111566"/>
              <a:ext cx="931676" cy="270654"/>
            </a:xfrm>
            <a:prstGeom prst="rect">
              <a:avLst/>
            </a:prstGeom>
          </p:spPr>
        </p:pic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9205157-F6EE-FA4D-8867-44569B1DA560}"/>
                </a:ext>
              </a:extLst>
            </p:cNvPr>
            <p:cNvGrpSpPr/>
            <p:nvPr/>
          </p:nvGrpSpPr>
          <p:grpSpPr>
            <a:xfrm>
              <a:off x="6304856" y="1113790"/>
              <a:ext cx="4967202" cy="1508096"/>
              <a:chOff x="6304856" y="1113790"/>
              <a:chExt cx="4967202" cy="1508096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8CC4431-7463-9F4F-A96E-114D7123BB7E}"/>
                  </a:ext>
                </a:extLst>
              </p:cNvPr>
              <p:cNvSpPr/>
              <p:nvPr/>
            </p:nvSpPr>
            <p:spPr>
              <a:xfrm>
                <a:off x="7227734" y="1113790"/>
                <a:ext cx="4044324" cy="27256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B13281FD-1B9E-6B43-8652-71D4A7B1601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r="9614"/>
              <a:stretch/>
            </p:blipFill>
            <p:spPr>
              <a:xfrm>
                <a:off x="6304856" y="1372343"/>
                <a:ext cx="4967202" cy="124954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09738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B3659-5D42-CF44-9498-76CB33121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F3AF62-6B67-9B41-AC63-5EB25C09DD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E8457B-2740-FF45-9107-056337F6B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3976" y="365124"/>
            <a:ext cx="7628368" cy="598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81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9B8CFD-8FCF-FE46-835F-664379629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154" y="0"/>
            <a:ext cx="9907152" cy="678031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24B920F-CAB3-8D42-9039-ADDF97341AA3}"/>
              </a:ext>
            </a:extLst>
          </p:cNvPr>
          <p:cNvSpPr/>
          <p:nvPr/>
        </p:nvSpPr>
        <p:spPr>
          <a:xfrm>
            <a:off x="1069676" y="86265"/>
            <a:ext cx="9937630" cy="398540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AD02F2-B256-5C4E-AA0D-1CCA845CCCAD}"/>
              </a:ext>
            </a:extLst>
          </p:cNvPr>
          <p:cNvSpPr/>
          <p:nvPr/>
        </p:nvSpPr>
        <p:spPr>
          <a:xfrm>
            <a:off x="1069676" y="3985404"/>
            <a:ext cx="9937630" cy="279490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794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DC6DD46-DEC0-654A-B469-E5430BAFEC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85" t="1906" r="3579" b="-2358"/>
          <a:stretch/>
        </p:blipFill>
        <p:spPr>
          <a:xfrm>
            <a:off x="3923607" y="310551"/>
            <a:ext cx="4505498" cy="631587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97CFCBD-D366-754E-BEBB-42A301CD1472}"/>
              </a:ext>
            </a:extLst>
          </p:cNvPr>
          <p:cNvSpPr/>
          <p:nvPr/>
        </p:nvSpPr>
        <p:spPr>
          <a:xfrm>
            <a:off x="-234212" y="6257090"/>
            <a:ext cx="131294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3"/>
              </a:rPr>
              <a:t>https://www.tradoc.army.mil/Portals/14/Documents/MDO/TP525-3-1_30Nov2018.pdf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30843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13332-E28A-6C41-87AB-FCD170903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4" y="351164"/>
            <a:ext cx="1184031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What Happens When You Fail to Consider a Dimension?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8B28043-69E9-9D4E-A316-36369305AD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40494" y="2005011"/>
            <a:ext cx="3230094" cy="32300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E51E3B-D172-634E-BD60-9ACE3C6DFCC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5664" y="2172719"/>
            <a:ext cx="2972725" cy="28946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8616D1-161B-7740-BC45-BDDA08F27069}"/>
              </a:ext>
            </a:extLst>
          </p:cNvPr>
          <p:cNvSpPr txBox="1"/>
          <p:nvPr/>
        </p:nvSpPr>
        <p:spPr>
          <a:xfrm>
            <a:off x="3186375" y="3085986"/>
            <a:ext cx="567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+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80E915-4EAF-4348-A05A-64518B8E033C}"/>
              </a:ext>
            </a:extLst>
          </p:cNvPr>
          <p:cNvSpPr txBox="1"/>
          <p:nvPr/>
        </p:nvSpPr>
        <p:spPr>
          <a:xfrm>
            <a:off x="6790789" y="3085988"/>
            <a:ext cx="567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=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0E459A-AFF9-0843-9B7A-C57AB0C0789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93860" y="1952536"/>
            <a:ext cx="4666584" cy="328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778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ata 3"/>
          <p:cNvSpPr/>
          <p:nvPr/>
        </p:nvSpPr>
        <p:spPr>
          <a:xfrm>
            <a:off x="1572116" y="1632408"/>
            <a:ext cx="9153427" cy="1640264"/>
          </a:xfrm>
          <a:prstGeom prst="flowChartInputOutpu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3989110" y="1915211"/>
            <a:ext cx="3505336" cy="1025952"/>
          </a:xfrm>
          <a:prstGeom prst="ellipse">
            <a:avLst/>
          </a:prstGeom>
          <a:solidFill>
            <a:schemeClr val="accent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Data 4"/>
          <p:cNvSpPr/>
          <p:nvPr/>
        </p:nvSpPr>
        <p:spPr>
          <a:xfrm>
            <a:off x="1149481" y="3849278"/>
            <a:ext cx="9153427" cy="1640264"/>
          </a:xfrm>
          <a:prstGeom prst="flowChartInputOutpu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534294" y="4194927"/>
            <a:ext cx="2318994" cy="67873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Organization</a:t>
            </a:r>
          </a:p>
        </p:txBody>
      </p:sp>
      <p:sp>
        <p:nvSpPr>
          <p:cNvPr id="9" name="Oval 8"/>
          <p:cNvSpPr/>
          <p:nvPr/>
        </p:nvSpPr>
        <p:spPr>
          <a:xfrm>
            <a:off x="4590854" y="2102177"/>
            <a:ext cx="342510" cy="974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977407" y="2282857"/>
            <a:ext cx="342510" cy="974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725971" y="2576659"/>
            <a:ext cx="342510" cy="974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943599" y="2719633"/>
            <a:ext cx="342510" cy="974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568099" y="2099035"/>
            <a:ext cx="342510" cy="974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stCxn id="9" idx="5"/>
            <a:endCxn id="13" idx="2"/>
          </p:cNvCxnSpPr>
          <p:nvPr/>
        </p:nvCxnSpPr>
        <p:spPr>
          <a:xfrm flipV="1">
            <a:off x="4883205" y="2147739"/>
            <a:ext cx="684894" cy="375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1" idx="5"/>
            <a:endCxn id="12" idx="1"/>
          </p:cNvCxnSpPr>
          <p:nvPr/>
        </p:nvCxnSpPr>
        <p:spPr>
          <a:xfrm>
            <a:off x="5018322" y="2659802"/>
            <a:ext cx="975436" cy="7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0" idx="4"/>
            <a:endCxn id="12" idx="7"/>
          </p:cNvCxnSpPr>
          <p:nvPr/>
        </p:nvCxnSpPr>
        <p:spPr>
          <a:xfrm flipH="1">
            <a:off x="6235950" y="2380265"/>
            <a:ext cx="912712" cy="353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2" idx="0"/>
            <a:endCxn id="13" idx="4"/>
          </p:cNvCxnSpPr>
          <p:nvPr/>
        </p:nvCxnSpPr>
        <p:spPr>
          <a:xfrm flipH="1" flipV="1">
            <a:off x="5739354" y="2196443"/>
            <a:ext cx="375500" cy="523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1" idx="4"/>
            <a:endCxn id="9" idx="4"/>
          </p:cNvCxnSpPr>
          <p:nvPr/>
        </p:nvCxnSpPr>
        <p:spPr>
          <a:xfrm flipH="1" flipV="1">
            <a:off x="4762109" y="2199585"/>
            <a:ext cx="135117" cy="4744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828421" y="1407695"/>
            <a:ext cx="1261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Cyberspace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781397" y="5201197"/>
            <a:ext cx="1936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Physical World</a:t>
            </a:r>
          </a:p>
        </p:txBody>
      </p:sp>
      <p:cxnSp>
        <p:nvCxnSpPr>
          <p:cNvPr id="34" name="Straight Connector 33"/>
          <p:cNvCxnSpPr>
            <a:stCxn id="6" idx="6"/>
            <a:endCxn id="28" idx="6"/>
          </p:cNvCxnSpPr>
          <p:nvPr/>
        </p:nvCxnSpPr>
        <p:spPr>
          <a:xfrm flipV="1">
            <a:off x="6853288" y="2428187"/>
            <a:ext cx="641158" cy="2106105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28" idx="2"/>
            <a:endCxn id="6" idx="2"/>
          </p:cNvCxnSpPr>
          <p:nvPr/>
        </p:nvCxnSpPr>
        <p:spPr>
          <a:xfrm>
            <a:off x="3989110" y="2428187"/>
            <a:ext cx="545184" cy="2106105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47888" y="1298769"/>
            <a:ext cx="19786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Attacker bypasses</a:t>
            </a:r>
          </a:p>
          <a:p>
            <a:pPr algn="r"/>
            <a:r>
              <a:rPr lang="en-US" sz="1600" dirty="0"/>
              <a:t>physical security perimeter through cyberspace attack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458340" y="2726020"/>
            <a:ext cx="29002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Attacker bypasses network security perimeter through malicious thumb drive </a:t>
            </a:r>
            <a:br>
              <a:rPr lang="en-US" sz="1600" dirty="0"/>
            </a:br>
            <a:r>
              <a:rPr lang="en-US" sz="1600" dirty="0"/>
              <a:t>in parking lot.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311802" y="1546040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715608" y="4955855"/>
            <a:ext cx="3665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Physical Security Perimeter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679869" y="2239282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</a:t>
            </a:r>
          </a:p>
        </p:txBody>
      </p:sp>
      <p:sp>
        <p:nvSpPr>
          <p:cNvPr id="29" name="Flowchart: Data 28"/>
          <p:cNvSpPr/>
          <p:nvPr/>
        </p:nvSpPr>
        <p:spPr>
          <a:xfrm>
            <a:off x="3586138" y="4091231"/>
            <a:ext cx="4688122" cy="838986"/>
          </a:xfrm>
          <a:prstGeom prst="flowChartInputOutpu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1"/>
          <p:cNvSpPr/>
          <p:nvPr/>
        </p:nvSpPr>
        <p:spPr>
          <a:xfrm rot="21362922">
            <a:off x="2639506" y="2086387"/>
            <a:ext cx="2492462" cy="2476187"/>
          </a:xfrm>
          <a:custGeom>
            <a:avLst/>
            <a:gdLst>
              <a:gd name="connsiteX0" fmla="*/ 0 w 2492462"/>
              <a:gd name="connsiteY0" fmla="*/ 2476187 h 2476187"/>
              <a:gd name="connsiteX1" fmla="*/ 556181 w 2492462"/>
              <a:gd name="connsiteY1" fmla="*/ 157193 h 2476187"/>
              <a:gd name="connsiteX2" fmla="*/ 2243579 w 2492462"/>
              <a:gd name="connsiteY2" fmla="*/ 430570 h 2476187"/>
              <a:gd name="connsiteX3" fmla="*/ 2450969 w 2492462"/>
              <a:gd name="connsiteY3" fmla="*/ 2221663 h 247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2462" h="2476187">
                <a:moveTo>
                  <a:pt x="0" y="2476187"/>
                </a:moveTo>
                <a:cubicBezTo>
                  <a:pt x="91125" y="1487158"/>
                  <a:pt x="182251" y="498129"/>
                  <a:pt x="556181" y="157193"/>
                </a:cubicBezTo>
                <a:cubicBezTo>
                  <a:pt x="930111" y="-183743"/>
                  <a:pt x="1927781" y="86492"/>
                  <a:pt x="2243579" y="430570"/>
                </a:cubicBezTo>
                <a:cubicBezTo>
                  <a:pt x="2559377" y="774648"/>
                  <a:pt x="2505173" y="1498155"/>
                  <a:pt x="2450969" y="2221663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/>
          <p:cNvCxnSpPr/>
          <p:nvPr/>
        </p:nvCxnSpPr>
        <p:spPr>
          <a:xfrm flipH="1">
            <a:off x="7484882" y="4100660"/>
            <a:ext cx="923826" cy="8389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>
            <a:off x="8523402" y="4121084"/>
            <a:ext cx="923826" cy="8389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>
            <a:off x="7494309" y="4939645"/>
            <a:ext cx="107465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H="1">
            <a:off x="8382001" y="4111657"/>
            <a:ext cx="108251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 rot="19122703">
            <a:off x="7967399" y="4367106"/>
            <a:ext cx="9967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Parking Lot</a:t>
            </a:r>
          </a:p>
        </p:txBody>
      </p:sp>
      <p:sp>
        <p:nvSpPr>
          <p:cNvPr id="67" name="Freeform 66"/>
          <p:cNvSpPr/>
          <p:nvPr/>
        </p:nvSpPr>
        <p:spPr>
          <a:xfrm>
            <a:off x="6133792" y="2375555"/>
            <a:ext cx="2428804" cy="2414304"/>
          </a:xfrm>
          <a:custGeom>
            <a:avLst/>
            <a:gdLst>
              <a:gd name="connsiteX0" fmla="*/ 2425746 w 2428804"/>
              <a:gd name="connsiteY0" fmla="*/ 0 h 2414304"/>
              <a:gd name="connsiteX1" fmla="*/ 2095808 w 2428804"/>
              <a:gd name="connsiteY1" fmla="*/ 2121031 h 2414304"/>
              <a:gd name="connsiteX2" fmla="*/ 332996 w 2428804"/>
              <a:gd name="connsiteY2" fmla="*/ 2224726 h 2414304"/>
              <a:gd name="connsiteX3" fmla="*/ 3058 w 2428804"/>
              <a:gd name="connsiteY3" fmla="*/ 509047 h 2414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8804" h="2414304">
                <a:moveTo>
                  <a:pt x="2425746" y="0"/>
                </a:moveTo>
                <a:cubicBezTo>
                  <a:pt x="2435173" y="875121"/>
                  <a:pt x="2444600" y="1750243"/>
                  <a:pt x="2095808" y="2121031"/>
                </a:cubicBezTo>
                <a:cubicBezTo>
                  <a:pt x="1747016" y="2491819"/>
                  <a:pt x="681788" y="2493390"/>
                  <a:pt x="332996" y="2224726"/>
                </a:cubicBezTo>
                <a:cubicBezTo>
                  <a:pt x="-15796" y="1956062"/>
                  <a:pt x="-6369" y="1232554"/>
                  <a:pt x="3058" y="509047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/>
          <p:cNvSpPr txBox="1"/>
          <p:nvPr/>
        </p:nvSpPr>
        <p:spPr>
          <a:xfrm>
            <a:off x="3971701" y="1573204"/>
            <a:ext cx="3665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Network Security Perimeter</a:t>
            </a:r>
          </a:p>
        </p:txBody>
      </p:sp>
    </p:spTree>
    <p:extLst>
      <p:ext uri="{BB962C8B-B14F-4D97-AF65-F5344CB8AC3E}">
        <p14:creationId xmlns:p14="http://schemas.microsoft.com/office/powerpoint/2010/main" val="3901419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50" grpId="0"/>
      <p:bldP spid="52" grpId="0" animBg="1"/>
      <p:bldP spid="6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0C59AE2-E27F-1342-9456-9C708157B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52400"/>
            <a:ext cx="12192000" cy="71073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CE2E20-B71C-D748-895B-9DDA41B7A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5395482"/>
            <a:ext cx="113538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What is Your Organization’s Footprint?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824C6D-42D7-B545-A975-477D0B68FC5B}"/>
              </a:ext>
            </a:extLst>
          </p:cNvPr>
          <p:cNvSpPr/>
          <p:nvPr/>
        </p:nvSpPr>
        <p:spPr>
          <a:xfrm>
            <a:off x="10393110" y="6505601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800" dirty="0">
                <a:solidFill>
                  <a:schemeClr val="bg2">
                    <a:lumMod val="75000"/>
                  </a:schemeClr>
                </a:solidFill>
              </a:rPr>
              <a:t>https://</a:t>
            </a:r>
            <a:r>
              <a:rPr lang="en-US" sz="800" dirty="0" err="1">
                <a:solidFill>
                  <a:schemeClr val="bg2">
                    <a:lumMod val="75000"/>
                  </a:schemeClr>
                </a:solidFill>
              </a:rPr>
              <a:t>file.org.br</a:t>
            </a:r>
            <a:r>
              <a:rPr lang="en-US" sz="800" dirty="0">
                <a:solidFill>
                  <a:schemeClr val="bg2">
                    <a:lumMod val="75000"/>
                  </a:schemeClr>
                </a:solidFill>
              </a:rPr>
              <a:t>/artist/</a:t>
            </a:r>
            <a:r>
              <a:rPr lang="en-US" sz="800" dirty="0" err="1">
                <a:solidFill>
                  <a:schemeClr val="bg2">
                    <a:lumMod val="75000"/>
                  </a:schemeClr>
                </a:solidFill>
              </a:rPr>
              <a:t>joon</a:t>
            </a:r>
            <a:r>
              <a:rPr lang="en-US" sz="800" dirty="0">
                <a:solidFill>
                  <a:schemeClr val="bg2">
                    <a:lumMod val="75000"/>
                  </a:schemeClr>
                </a:solidFill>
              </a:rPr>
              <a:t>-y-moon/</a:t>
            </a:r>
          </a:p>
        </p:txBody>
      </p:sp>
    </p:spTree>
    <p:extLst>
      <p:ext uri="{BB962C8B-B14F-4D97-AF65-F5344CB8AC3E}">
        <p14:creationId xmlns:p14="http://schemas.microsoft.com/office/powerpoint/2010/main" val="20178536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A9111B-04CA-3A46-A3BD-B5D4C8F84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606" y="1426108"/>
            <a:ext cx="4782879" cy="5194147"/>
          </a:xfrm>
        </p:spPr>
        <p:txBody>
          <a:bodyPr>
            <a:normAutofit/>
          </a:bodyPr>
          <a:lstStyle/>
          <a:p>
            <a:r>
              <a:rPr lang="en-US" dirty="0"/>
              <a:t>Nodes store and process information and interact with other nodes via links.</a:t>
            </a:r>
          </a:p>
          <a:p>
            <a:r>
              <a:rPr lang="en-US" dirty="0"/>
              <a:t>Examples include: humans, computing systems, social media personas, social media personas</a:t>
            </a:r>
            <a:endParaRPr lang="en-US" b="1" dirty="0"/>
          </a:p>
          <a:p>
            <a:r>
              <a:rPr lang="en-US" dirty="0"/>
              <a:t>Can generate effects on other nodes and links.</a:t>
            </a:r>
          </a:p>
          <a:p>
            <a:r>
              <a:rPr lang="en-US" dirty="0"/>
              <a:t>For convenience we can aggregate as necessary, and exist on multiple planes.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65AEABA-00D6-8B47-B273-3167A8CE5F88}"/>
              </a:ext>
            </a:extLst>
          </p:cNvPr>
          <p:cNvSpPr/>
          <p:nvPr/>
        </p:nvSpPr>
        <p:spPr>
          <a:xfrm>
            <a:off x="2425249" y="3852332"/>
            <a:ext cx="863600" cy="863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8877A0C-72BB-BE42-A2B7-D2A0E7C89A40}"/>
              </a:ext>
            </a:extLst>
          </p:cNvPr>
          <p:cNvSpPr/>
          <p:nvPr/>
        </p:nvSpPr>
        <p:spPr>
          <a:xfrm>
            <a:off x="3673903" y="1385888"/>
            <a:ext cx="863600" cy="863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8B9CC56-33D7-7241-B416-B37CAD2CFD52}"/>
              </a:ext>
            </a:extLst>
          </p:cNvPr>
          <p:cNvSpPr/>
          <p:nvPr/>
        </p:nvSpPr>
        <p:spPr>
          <a:xfrm>
            <a:off x="838200" y="1621887"/>
            <a:ext cx="863600" cy="863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7778006-FDDB-5441-8BF0-C0DD5FC8A702}"/>
              </a:ext>
            </a:extLst>
          </p:cNvPr>
          <p:cNvCxnSpPr>
            <a:cxnSpLocks/>
            <a:stCxn id="33" idx="6"/>
            <a:endCxn id="32" idx="2"/>
          </p:cNvCxnSpPr>
          <p:nvPr/>
        </p:nvCxnSpPr>
        <p:spPr>
          <a:xfrm flipV="1">
            <a:off x="1701800" y="1817688"/>
            <a:ext cx="1972103" cy="235999"/>
          </a:xfrm>
          <a:prstGeom prst="line">
            <a:avLst/>
          </a:prstGeom>
          <a:ln w="571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04F0F3E-9B9E-7F4F-AB10-9D959B22D0E0}"/>
              </a:ext>
            </a:extLst>
          </p:cNvPr>
          <p:cNvCxnSpPr>
            <a:cxnSpLocks/>
            <a:stCxn id="31" idx="1"/>
            <a:endCxn id="33" idx="5"/>
          </p:cNvCxnSpPr>
          <p:nvPr/>
        </p:nvCxnSpPr>
        <p:spPr>
          <a:xfrm flipH="1" flipV="1">
            <a:off x="1575329" y="2359016"/>
            <a:ext cx="976391" cy="1619787"/>
          </a:xfrm>
          <a:prstGeom prst="line">
            <a:avLst/>
          </a:prstGeom>
          <a:ln w="571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7AE10166-0252-744F-A853-D7FD162C6CF7}"/>
              </a:ext>
            </a:extLst>
          </p:cNvPr>
          <p:cNvSpPr/>
          <p:nvPr/>
        </p:nvSpPr>
        <p:spPr>
          <a:xfrm>
            <a:off x="278949" y="5177283"/>
            <a:ext cx="54845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/>
              <a:t>Node: Nodes are informational or physical entities.</a:t>
            </a:r>
            <a:endParaRPr lang="en-US" sz="2800" b="1" i="1" dirty="0">
              <a:solidFill>
                <a:srgbClr val="FF0000"/>
              </a:solidFill>
            </a:endParaRPr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590F9B41-0574-1A42-8FAF-7CCCA10C0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-26198"/>
            <a:ext cx="10515600" cy="1325563"/>
          </a:xfrm>
        </p:spPr>
        <p:txBody>
          <a:bodyPr/>
          <a:lstStyle/>
          <a:p>
            <a:r>
              <a:rPr lang="en-US" dirty="0"/>
              <a:t>Nodes</a:t>
            </a:r>
          </a:p>
        </p:txBody>
      </p:sp>
    </p:spTree>
    <p:extLst>
      <p:ext uri="{BB962C8B-B14F-4D97-AF65-F5344CB8AC3E}">
        <p14:creationId xmlns:p14="http://schemas.microsoft.com/office/powerpoint/2010/main" val="33793151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10C3E1-6CE3-4C4D-A0A7-A71780051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F76E4DE-3D3D-3A4B-86D8-56B6006A93E1}"/>
              </a:ext>
            </a:extLst>
          </p:cNvPr>
          <p:cNvSpPr/>
          <p:nvPr/>
        </p:nvSpPr>
        <p:spPr>
          <a:xfrm>
            <a:off x="9404057" y="6544086"/>
            <a:ext cx="278794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chemeClr val="bg2">
                    <a:lumMod val="90000"/>
                  </a:schemeClr>
                </a:solidFill>
              </a:rPr>
              <a:t>https://</a:t>
            </a:r>
            <a:r>
              <a:rPr lang="en-US" sz="800" dirty="0" err="1">
                <a:solidFill>
                  <a:schemeClr val="bg2">
                    <a:lumMod val="90000"/>
                  </a:schemeClr>
                </a:solidFill>
              </a:rPr>
              <a:t>aws.amazon.com</a:t>
            </a:r>
            <a:r>
              <a:rPr lang="en-US" sz="800" dirty="0">
                <a:solidFill>
                  <a:schemeClr val="bg2">
                    <a:lumMod val="90000"/>
                  </a:schemeClr>
                </a:solidFill>
              </a:rPr>
              <a:t>/blogs/</a:t>
            </a:r>
            <a:r>
              <a:rPr lang="en-US" sz="800" dirty="0" err="1">
                <a:solidFill>
                  <a:schemeClr val="bg2">
                    <a:lumMod val="90000"/>
                  </a:schemeClr>
                </a:solidFill>
              </a:rPr>
              <a:t>publicsector</a:t>
            </a:r>
            <a:r>
              <a:rPr lang="en-US" sz="800" dirty="0">
                <a:solidFill>
                  <a:schemeClr val="bg2">
                    <a:lumMod val="90000"/>
                  </a:schemeClr>
                </a:solidFill>
              </a:rPr>
              <a:t>/tag/data-center/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C1D1CA-1414-9F41-9588-4410E807BD29}"/>
              </a:ext>
            </a:extLst>
          </p:cNvPr>
          <p:cNvSpPr/>
          <p:nvPr/>
        </p:nvSpPr>
        <p:spPr>
          <a:xfrm>
            <a:off x="969818" y="1939634"/>
            <a:ext cx="1704109" cy="1634837"/>
          </a:xfrm>
          <a:prstGeom prst="rect">
            <a:avLst/>
          </a:prstGeom>
          <a:solidFill>
            <a:srgbClr val="2472E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Call of Duty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613C47-E308-AD49-B693-019BE430F991}"/>
              </a:ext>
            </a:extLst>
          </p:cNvPr>
          <p:cNvSpPr/>
          <p:nvPr/>
        </p:nvSpPr>
        <p:spPr>
          <a:xfrm>
            <a:off x="10086109" y="4454980"/>
            <a:ext cx="1704109" cy="1634837"/>
          </a:xfrm>
          <a:prstGeom prst="rect">
            <a:avLst/>
          </a:prstGeom>
          <a:solidFill>
            <a:srgbClr val="2472E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Credit Card Processing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C9087B-7EDF-454D-90C3-94FB523CDB55}"/>
              </a:ext>
            </a:extLst>
          </p:cNvPr>
          <p:cNvSpPr/>
          <p:nvPr/>
        </p:nvSpPr>
        <p:spPr>
          <a:xfrm>
            <a:off x="4391892" y="3006435"/>
            <a:ext cx="1108364" cy="1136071"/>
          </a:xfrm>
          <a:prstGeom prst="rect">
            <a:avLst/>
          </a:prstGeom>
          <a:solidFill>
            <a:srgbClr val="2472E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HR System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DDAC66-FE0E-7945-A919-2CA861B445A7}"/>
              </a:ext>
            </a:extLst>
          </p:cNvPr>
          <p:cNvSpPr/>
          <p:nvPr/>
        </p:nvSpPr>
        <p:spPr>
          <a:xfrm>
            <a:off x="5936672" y="3225016"/>
            <a:ext cx="1503219" cy="698908"/>
          </a:xfrm>
          <a:prstGeom prst="rect">
            <a:avLst/>
          </a:prstGeom>
          <a:solidFill>
            <a:srgbClr val="2472E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Government Database</a:t>
            </a:r>
          </a:p>
        </p:txBody>
      </p:sp>
    </p:spTree>
    <p:extLst>
      <p:ext uri="{BB962C8B-B14F-4D97-AF65-F5344CB8AC3E}">
        <p14:creationId xmlns:p14="http://schemas.microsoft.com/office/powerpoint/2010/main" val="2075955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1FF8A-CBF0-794B-A7AC-307196670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-26198"/>
            <a:ext cx="10515600" cy="1325563"/>
          </a:xfrm>
        </p:spPr>
        <p:txBody>
          <a:bodyPr/>
          <a:lstStyle/>
          <a:p>
            <a:r>
              <a:rPr lang="en-US" dirty="0"/>
              <a:t>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A9111B-04CA-3A46-A3BD-B5D4C8F84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8183" y="748145"/>
            <a:ext cx="5618748" cy="5708073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Links may connect nodes on the same plane or between planes.</a:t>
            </a:r>
          </a:p>
          <a:p>
            <a:pPr lvl="1"/>
            <a:r>
              <a:rPr lang="en-US" dirty="0"/>
              <a:t>Same plane: TCP/IP networking, human-to-human interaction</a:t>
            </a:r>
          </a:p>
          <a:p>
            <a:pPr lvl="1"/>
            <a:r>
              <a:rPr lang="en-US" dirty="0"/>
              <a:t>Different plane: human-to-machine interface, IT/OT</a:t>
            </a:r>
          </a:p>
          <a:p>
            <a:r>
              <a:rPr lang="en-US" dirty="0"/>
              <a:t>Links often comply to protocols (LTE, 802.11, Ethernet, APIs…), except when they don’t.</a:t>
            </a:r>
          </a:p>
          <a:p>
            <a:r>
              <a:rPr lang="en-US" dirty="0"/>
              <a:t>Can be bidirectional or unidirectional </a:t>
            </a:r>
          </a:p>
          <a:p>
            <a:r>
              <a:rPr lang="en-US" dirty="0"/>
              <a:t>Links enable propagation of desired and undesired effects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AD2A780-9CB3-5344-9CD0-BDA517AD014A}"/>
              </a:ext>
            </a:extLst>
          </p:cNvPr>
          <p:cNvSpPr/>
          <p:nvPr/>
        </p:nvSpPr>
        <p:spPr>
          <a:xfrm>
            <a:off x="2425249" y="3852332"/>
            <a:ext cx="863600" cy="863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7A0E77A-F697-7D4C-BA3A-17E940CBEAB4}"/>
              </a:ext>
            </a:extLst>
          </p:cNvPr>
          <p:cNvSpPr/>
          <p:nvPr/>
        </p:nvSpPr>
        <p:spPr>
          <a:xfrm>
            <a:off x="3673903" y="1385888"/>
            <a:ext cx="863600" cy="863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5CE22EC-7E14-3741-BF7C-A602BC91FA22}"/>
              </a:ext>
            </a:extLst>
          </p:cNvPr>
          <p:cNvSpPr/>
          <p:nvPr/>
        </p:nvSpPr>
        <p:spPr>
          <a:xfrm>
            <a:off x="838200" y="1621887"/>
            <a:ext cx="863600" cy="863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C288D72-449E-D146-BE9A-7D9EB1843D3C}"/>
              </a:ext>
            </a:extLst>
          </p:cNvPr>
          <p:cNvCxnSpPr>
            <a:cxnSpLocks/>
            <a:stCxn id="6" idx="6"/>
            <a:endCxn id="5" idx="2"/>
          </p:cNvCxnSpPr>
          <p:nvPr/>
        </p:nvCxnSpPr>
        <p:spPr>
          <a:xfrm flipV="1">
            <a:off x="1701800" y="1817688"/>
            <a:ext cx="1972103" cy="23599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AF9F29D-F601-9A47-A24D-2D63E35645B5}"/>
              </a:ext>
            </a:extLst>
          </p:cNvPr>
          <p:cNvCxnSpPr>
            <a:cxnSpLocks/>
            <a:stCxn id="4" idx="1"/>
            <a:endCxn id="6" idx="5"/>
          </p:cNvCxnSpPr>
          <p:nvPr/>
        </p:nvCxnSpPr>
        <p:spPr>
          <a:xfrm flipH="1" flipV="1">
            <a:off x="1575329" y="2359016"/>
            <a:ext cx="976391" cy="161978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7FF38A41-A679-C741-9951-B657BA1AA75F}"/>
              </a:ext>
            </a:extLst>
          </p:cNvPr>
          <p:cNvSpPr/>
          <p:nvPr/>
        </p:nvSpPr>
        <p:spPr>
          <a:xfrm>
            <a:off x="363075" y="5138515"/>
            <a:ext cx="50550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/>
              <a:t>Link: Line of communication or influence between two nodes. 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37861135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C1EB2E24-B3AC-A54C-8E82-0728D49E5DC6}"/>
              </a:ext>
            </a:extLst>
          </p:cNvPr>
          <p:cNvSpPr/>
          <p:nvPr/>
        </p:nvSpPr>
        <p:spPr>
          <a:xfrm>
            <a:off x="3787447" y="1137271"/>
            <a:ext cx="4366781" cy="43667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C66002CB-7904-2546-AAF4-2EB47490F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0512" y="2517291"/>
            <a:ext cx="3520650" cy="160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3121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6BDB1E3-6C89-CA45-9D5C-D8C8E6692738}"/>
              </a:ext>
            </a:extLst>
          </p:cNvPr>
          <p:cNvGrpSpPr/>
          <p:nvPr/>
        </p:nvGrpSpPr>
        <p:grpSpPr>
          <a:xfrm>
            <a:off x="3308256" y="182880"/>
            <a:ext cx="5890607" cy="6536158"/>
            <a:chOff x="3308256" y="182880"/>
            <a:chExt cx="5890607" cy="6536158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B46E864C-7934-AE40-A81B-3BE7BA99C404}"/>
                </a:ext>
              </a:extLst>
            </p:cNvPr>
            <p:cNvSpPr/>
            <p:nvPr/>
          </p:nvSpPr>
          <p:spPr>
            <a:xfrm>
              <a:off x="3308256" y="5681472"/>
              <a:ext cx="5890607" cy="1037566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19AD1205-3D64-E149-BFD8-B5D95C0D3CCA}"/>
                </a:ext>
              </a:extLst>
            </p:cNvPr>
            <p:cNvSpPr/>
            <p:nvPr/>
          </p:nvSpPr>
          <p:spPr>
            <a:xfrm>
              <a:off x="3308256" y="4306824"/>
              <a:ext cx="5890607" cy="1037566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F6525C0B-FCA3-3A47-8AFF-C512BF623F11}"/>
                </a:ext>
              </a:extLst>
            </p:cNvPr>
            <p:cNvSpPr/>
            <p:nvPr/>
          </p:nvSpPr>
          <p:spPr>
            <a:xfrm>
              <a:off x="3308256" y="2932176"/>
              <a:ext cx="5890607" cy="1037566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E70DC46-CB1B-4848-808D-A7BA3505A03F}"/>
                </a:ext>
              </a:extLst>
            </p:cNvPr>
            <p:cNvSpPr/>
            <p:nvPr/>
          </p:nvSpPr>
          <p:spPr>
            <a:xfrm>
              <a:off x="3308256" y="1557528"/>
              <a:ext cx="5890607" cy="1037566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DBB0BE9-6518-6D44-97A3-58C3037CCAF2}"/>
                </a:ext>
              </a:extLst>
            </p:cNvPr>
            <p:cNvSpPr/>
            <p:nvPr/>
          </p:nvSpPr>
          <p:spPr>
            <a:xfrm>
              <a:off x="3308256" y="182880"/>
              <a:ext cx="5890607" cy="1037566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C9C183A-D172-7045-846F-6F3CFA233036}"/>
                </a:ext>
              </a:extLst>
            </p:cNvPr>
            <p:cNvCxnSpPr>
              <a:stCxn id="6" idx="2"/>
              <a:endCxn id="2" idx="2"/>
            </p:cNvCxnSpPr>
            <p:nvPr/>
          </p:nvCxnSpPr>
          <p:spPr>
            <a:xfrm>
              <a:off x="3308256" y="701663"/>
              <a:ext cx="0" cy="549859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445BC6D-6919-2342-AF2D-52284B218C33}"/>
                </a:ext>
              </a:extLst>
            </p:cNvPr>
            <p:cNvCxnSpPr/>
            <p:nvPr/>
          </p:nvCxnSpPr>
          <p:spPr>
            <a:xfrm>
              <a:off x="9198863" y="738239"/>
              <a:ext cx="0" cy="549859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E952DBC-4FC9-E741-B8B5-2D41D11F2DF9}"/>
              </a:ext>
            </a:extLst>
          </p:cNvPr>
          <p:cNvGrpSpPr/>
          <p:nvPr/>
        </p:nvGrpSpPr>
        <p:grpSpPr>
          <a:xfrm>
            <a:off x="9670268" y="415286"/>
            <a:ext cx="1847622" cy="6039299"/>
            <a:chOff x="10075562" y="1467852"/>
            <a:chExt cx="1847622" cy="603929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53D119B-A591-C744-8B7B-E848625BF65A}"/>
                </a:ext>
              </a:extLst>
            </p:cNvPr>
            <p:cNvSpPr txBox="1"/>
            <p:nvPr/>
          </p:nvSpPr>
          <p:spPr>
            <a:xfrm>
              <a:off x="10094495" y="1467852"/>
              <a:ext cx="13869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Humans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26C714F-15ED-074F-A5EC-4AD951E34FE3}"/>
                </a:ext>
              </a:extLst>
            </p:cNvPr>
            <p:cNvSpPr txBox="1"/>
            <p:nvPr/>
          </p:nvSpPr>
          <p:spPr>
            <a:xfrm>
              <a:off x="10094495" y="5596061"/>
              <a:ext cx="133709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Physical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64FEA8-2E3B-9148-9436-45B839FC255A}"/>
                </a:ext>
              </a:extLst>
            </p:cNvPr>
            <p:cNvSpPr txBox="1"/>
            <p:nvPr/>
          </p:nvSpPr>
          <p:spPr>
            <a:xfrm>
              <a:off x="10075562" y="2861177"/>
              <a:ext cx="13511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Persona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53586F4-3EF2-E84A-8ACD-DE493486CA36}"/>
                </a:ext>
              </a:extLst>
            </p:cNvPr>
            <p:cNvSpPr txBox="1"/>
            <p:nvPr/>
          </p:nvSpPr>
          <p:spPr>
            <a:xfrm>
              <a:off x="10075562" y="4210571"/>
              <a:ext cx="115768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Virtual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494839-ED59-6E42-A9CA-E94043DF902B}"/>
                </a:ext>
              </a:extLst>
            </p:cNvPr>
            <p:cNvSpPr txBox="1"/>
            <p:nvPr/>
          </p:nvSpPr>
          <p:spPr>
            <a:xfrm>
              <a:off x="10075562" y="6983931"/>
              <a:ext cx="18476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Geographic</a:t>
              </a: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1B64082F-20A7-C243-BCFE-4D90D32FCA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7617" y="268748"/>
            <a:ext cx="321597" cy="60608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EF0586C-40F7-8B4D-9E34-D64634CA5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7038" y="364944"/>
            <a:ext cx="437777" cy="82504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02790EB-3A82-5E4C-8E1F-EBC092529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1627" y="342750"/>
            <a:ext cx="390305" cy="7355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BE55CA0-1E1A-CB44-B913-54F941BCF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347" y="329086"/>
            <a:ext cx="437777" cy="82504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CA6B1F9-19CB-5144-AAF3-5E993C4F2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243" y="289142"/>
            <a:ext cx="351419" cy="66228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7228F1D-CEF6-924A-8F29-D7A028C99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4095" y="289142"/>
            <a:ext cx="437777" cy="82504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2E33507-04C0-7D4D-8397-B78F83474D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0280" y="1675689"/>
            <a:ext cx="355600" cy="3429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6CA01A3-E749-954C-A62E-C4A9369E5C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3831" y="1751580"/>
            <a:ext cx="580879" cy="56013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815E86D-59CE-AF45-9F86-15BD035C8C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2147" y="1904306"/>
            <a:ext cx="647700" cy="6096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2452E3A-6B40-4D46-837D-D7074FF100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6632" y="1717957"/>
            <a:ext cx="571500" cy="5334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19EA9B4-36CA-D046-9D34-7E0FEEBB787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3554"/>
          <a:stretch/>
        </p:blipFill>
        <p:spPr>
          <a:xfrm>
            <a:off x="4987773" y="1860705"/>
            <a:ext cx="490447" cy="5842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8143806-30CF-8340-8414-EFD2D4BE07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44512" y="1790561"/>
            <a:ext cx="546100" cy="5715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90E36A4-C600-B84E-9322-81342A5D6E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31766" y="1809611"/>
            <a:ext cx="409463" cy="42896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B19AAE3-EC51-3348-B706-D73B6F57B04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27616" y="1668195"/>
            <a:ext cx="457365" cy="47967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B6B30D65-8974-4740-85B5-41BA52F0ACE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19866" y="1739546"/>
            <a:ext cx="571500" cy="5842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A28E3EC-1845-2842-89D0-5F70F9DACBA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28049" y="6013424"/>
            <a:ext cx="633648" cy="30945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344CA0A-E024-824E-A417-248A0F228E8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39388" y="5808111"/>
            <a:ext cx="633648" cy="30945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29F9587-BCEB-BA4F-9159-AACEC6426B8B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27581" b="25412"/>
          <a:stretch/>
        </p:blipFill>
        <p:spPr>
          <a:xfrm>
            <a:off x="6280986" y="5962839"/>
            <a:ext cx="1254582" cy="58974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A3C60DC-A8F0-384F-864C-3011F49EC8B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76298" y="2958301"/>
            <a:ext cx="969050" cy="96905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14B6400-F8D5-9F48-8230-6D30018984B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01303" y="2860444"/>
            <a:ext cx="969050" cy="96905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57E3082-56DE-2046-B0D4-AD583264F25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49722" y="3123085"/>
            <a:ext cx="582268" cy="58226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387CC45-A7DE-8F46-927A-7F062AB8622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62090" y="4504747"/>
            <a:ext cx="679926" cy="616466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5A6662E-7BF8-4942-9394-C0FB2729B0C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438387" y="4479493"/>
            <a:ext cx="905958" cy="64172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C8AA3B9-B34A-184B-A866-21942214F30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758367" y="4605461"/>
            <a:ext cx="443080" cy="31384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D248962-D8B5-D149-BC6D-13C7A8B8F81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534244" y="4661044"/>
            <a:ext cx="443080" cy="31384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245F6CD4-0F60-7845-B327-40184D63C1B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531646" y="4493659"/>
            <a:ext cx="602688" cy="58423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FFE0C7CA-9CCA-C943-83AA-C019711D9F9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56752" y="4376099"/>
            <a:ext cx="809224" cy="848507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27C58E86-118D-754C-8B6E-D5117167F7C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64710" y="3035029"/>
            <a:ext cx="582268" cy="58226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28BA33A3-CA8C-4B48-A838-862B66DA7BA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28674" y="3159825"/>
            <a:ext cx="582268" cy="58226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A53D233-B32D-8C46-8DEA-A50814EBBCA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655463" y="5804823"/>
            <a:ext cx="725154" cy="748297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9FA7EF22-CFE4-FA46-B035-861395E9EEF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460961" y="5744805"/>
            <a:ext cx="637629" cy="910899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27403823-60D3-574A-8A74-CB25F7C1ADD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791385" y="6152945"/>
            <a:ext cx="540448" cy="389355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9CE42729-DED6-F044-BCF6-F7B81B474865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t="14048"/>
          <a:stretch/>
        </p:blipFill>
        <p:spPr>
          <a:xfrm>
            <a:off x="3880513" y="5999724"/>
            <a:ext cx="515360" cy="401060"/>
          </a:xfrm>
          <a:prstGeom prst="rect">
            <a:avLst/>
          </a:prstGeom>
        </p:spPr>
      </p:pic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D111D1A-7CAC-FF4F-AFD8-6DA54D906EBE}"/>
              </a:ext>
            </a:extLst>
          </p:cNvPr>
          <p:cNvCxnSpPr/>
          <p:nvPr/>
        </p:nvCxnSpPr>
        <p:spPr>
          <a:xfrm>
            <a:off x="2743200" y="550007"/>
            <a:ext cx="0" cy="2937163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9E1DB33D-F145-5A4D-BF8E-996795642516}"/>
              </a:ext>
            </a:extLst>
          </p:cNvPr>
          <p:cNvCxnSpPr/>
          <p:nvPr/>
        </p:nvCxnSpPr>
        <p:spPr>
          <a:xfrm>
            <a:off x="2743200" y="3598133"/>
            <a:ext cx="0" cy="2937163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B89D6A62-EEE5-444F-9E36-D3F269707904}"/>
              </a:ext>
            </a:extLst>
          </p:cNvPr>
          <p:cNvSpPr txBox="1"/>
          <p:nvPr/>
        </p:nvSpPr>
        <p:spPr>
          <a:xfrm>
            <a:off x="729977" y="1747055"/>
            <a:ext cx="18813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Human-Computer</a:t>
            </a:r>
            <a:br>
              <a:rPr lang="en-US" dirty="0"/>
            </a:br>
            <a:r>
              <a:rPr lang="en-US" dirty="0"/>
              <a:t>Interface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5B5C98B-094C-5D4C-8D67-8F18165567E9}"/>
              </a:ext>
            </a:extLst>
          </p:cNvPr>
          <p:cNvSpPr txBox="1"/>
          <p:nvPr/>
        </p:nvSpPr>
        <p:spPr>
          <a:xfrm>
            <a:off x="1617486" y="4785778"/>
            <a:ext cx="10219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IT/OT</a:t>
            </a:r>
            <a:br>
              <a:rPr lang="en-US" dirty="0"/>
            </a:br>
            <a:r>
              <a:rPr lang="en-US" dirty="0"/>
              <a:t>Interface</a:t>
            </a:r>
          </a:p>
        </p:txBody>
      </p:sp>
    </p:spTree>
    <p:extLst>
      <p:ext uri="{BB962C8B-B14F-4D97-AF65-F5344CB8AC3E}">
        <p14:creationId xmlns:p14="http://schemas.microsoft.com/office/powerpoint/2010/main" val="9503286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BB5EB85-4158-8A46-B48B-49F08CC883C2}"/>
              </a:ext>
            </a:extLst>
          </p:cNvPr>
          <p:cNvSpPr/>
          <p:nvPr/>
        </p:nvSpPr>
        <p:spPr>
          <a:xfrm>
            <a:off x="3054928" y="2878254"/>
            <a:ext cx="5985164" cy="706581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37D364C-64B9-2B4C-9062-917938BBE120}"/>
              </a:ext>
            </a:extLst>
          </p:cNvPr>
          <p:cNvGrpSpPr/>
          <p:nvPr/>
        </p:nvGrpSpPr>
        <p:grpSpPr>
          <a:xfrm>
            <a:off x="531630" y="1412252"/>
            <a:ext cx="3638589" cy="3638589"/>
            <a:chOff x="476211" y="1026434"/>
            <a:chExt cx="3638589" cy="363858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1EB2E24-B3AC-A54C-8E82-0728D49E5DC6}"/>
                </a:ext>
              </a:extLst>
            </p:cNvPr>
            <p:cNvSpPr/>
            <p:nvPr/>
          </p:nvSpPr>
          <p:spPr>
            <a:xfrm>
              <a:off x="476211" y="1026434"/>
              <a:ext cx="3638589" cy="36385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C66002CB-7904-2546-AAF4-2EB47490F9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865" y="2193402"/>
              <a:ext cx="3001280" cy="1369712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E5B1311-39B9-734C-9C04-F2F619220B51}"/>
              </a:ext>
            </a:extLst>
          </p:cNvPr>
          <p:cNvGrpSpPr/>
          <p:nvPr/>
        </p:nvGrpSpPr>
        <p:grpSpPr>
          <a:xfrm>
            <a:off x="7924800" y="1412251"/>
            <a:ext cx="3638589" cy="3638589"/>
            <a:chOff x="8243454" y="1058963"/>
            <a:chExt cx="3638589" cy="3638589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93006B7-0B91-DD41-A285-710222D0BDCA}"/>
                </a:ext>
              </a:extLst>
            </p:cNvPr>
            <p:cNvSpPr/>
            <p:nvPr/>
          </p:nvSpPr>
          <p:spPr>
            <a:xfrm>
              <a:off x="8243454" y="1058963"/>
              <a:ext cx="3638589" cy="36385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435DD60-73A5-2746-BCEF-31F35927B3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3802" b="32479"/>
            <a:stretch/>
          </p:blipFill>
          <p:spPr>
            <a:xfrm>
              <a:off x="8608598" y="2524966"/>
              <a:ext cx="2908300" cy="7065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68032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93">
            <a:extLst>
              <a:ext uri="{FF2B5EF4-FFF2-40B4-BE49-F238E27FC236}">
                <a16:creationId xmlns:a16="http://schemas.microsoft.com/office/drawing/2014/main" id="{0C3913E7-15D8-4B49-8DB2-420E3D62E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58" y="2964355"/>
            <a:ext cx="1697509" cy="1872982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ACE9D11A-F1CF-BA45-910F-9C9910E921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2235" y="847648"/>
            <a:ext cx="1697509" cy="1872982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B515D294-D34B-2E4F-9048-39446CFB3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121" y="1811069"/>
            <a:ext cx="1697509" cy="1872982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17C53780-F33C-6846-B9F2-8976FA1E8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2932" y="2422459"/>
            <a:ext cx="3241484" cy="3576559"/>
          </a:xfrm>
          <a:prstGeom prst="rect">
            <a:avLst/>
          </a:prstGeom>
        </p:spPr>
      </p:pic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48027D1A-E64C-4549-B5DA-6911F5B42A99}"/>
              </a:ext>
            </a:extLst>
          </p:cNvPr>
          <p:cNvCxnSpPr>
            <a:cxnSpLocks/>
          </p:cNvCxnSpPr>
          <p:nvPr/>
        </p:nvCxnSpPr>
        <p:spPr>
          <a:xfrm flipH="1">
            <a:off x="2202318" y="2775270"/>
            <a:ext cx="2876202" cy="37817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123AE30-CF39-6D46-9685-1C4B3346D6B7}"/>
              </a:ext>
            </a:extLst>
          </p:cNvPr>
          <p:cNvCxnSpPr>
            <a:cxnSpLocks/>
          </p:cNvCxnSpPr>
          <p:nvPr/>
        </p:nvCxnSpPr>
        <p:spPr>
          <a:xfrm flipH="1" flipV="1">
            <a:off x="2202318" y="4691894"/>
            <a:ext cx="2876202" cy="91456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8C4B8D58-3716-8846-AD55-127035435C80}"/>
              </a:ext>
            </a:extLst>
          </p:cNvPr>
          <p:cNvCxnSpPr>
            <a:cxnSpLocks/>
          </p:cNvCxnSpPr>
          <p:nvPr/>
        </p:nvCxnSpPr>
        <p:spPr>
          <a:xfrm>
            <a:off x="4472064" y="2553366"/>
            <a:ext cx="244959" cy="2488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07F74490-9DA5-B34F-A4EA-3987993E53A9}"/>
              </a:ext>
            </a:extLst>
          </p:cNvPr>
          <p:cNvCxnSpPr>
            <a:cxnSpLocks/>
          </p:cNvCxnSpPr>
          <p:nvPr/>
        </p:nvCxnSpPr>
        <p:spPr>
          <a:xfrm>
            <a:off x="4470445" y="1033040"/>
            <a:ext cx="2124594" cy="14751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C12FE55F-D324-104E-8DAC-44723BE65EFD}"/>
              </a:ext>
            </a:extLst>
          </p:cNvPr>
          <p:cNvCxnSpPr>
            <a:cxnSpLocks/>
          </p:cNvCxnSpPr>
          <p:nvPr/>
        </p:nvCxnSpPr>
        <p:spPr>
          <a:xfrm flipH="1">
            <a:off x="8089110" y="2026335"/>
            <a:ext cx="1629576" cy="82452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42BC7103-4AE5-204E-B33D-922134EA22F2}"/>
              </a:ext>
            </a:extLst>
          </p:cNvPr>
          <p:cNvCxnSpPr>
            <a:cxnSpLocks/>
          </p:cNvCxnSpPr>
          <p:nvPr/>
        </p:nvCxnSpPr>
        <p:spPr>
          <a:xfrm flipH="1">
            <a:off x="8099499" y="3537079"/>
            <a:ext cx="1605332" cy="208538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44D9499-8781-AE49-93B6-5F13A923457F}"/>
              </a:ext>
            </a:extLst>
          </p:cNvPr>
          <p:cNvCxnSpPr>
            <a:cxnSpLocks/>
          </p:cNvCxnSpPr>
          <p:nvPr/>
        </p:nvCxnSpPr>
        <p:spPr>
          <a:xfrm flipV="1">
            <a:off x="8234416" y="2240280"/>
            <a:ext cx="1442705" cy="1778825"/>
          </a:xfrm>
          <a:prstGeom prst="line">
            <a:avLst/>
          </a:prstGeom>
          <a:ln w="57150"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26EB5D1-F2B1-4B46-9B56-96BF491F5448}"/>
              </a:ext>
            </a:extLst>
          </p:cNvPr>
          <p:cNvCxnSpPr>
            <a:cxnSpLocks/>
            <a:endCxn id="93" idx="3"/>
          </p:cNvCxnSpPr>
          <p:nvPr/>
        </p:nvCxnSpPr>
        <p:spPr>
          <a:xfrm flipH="1" flipV="1">
            <a:off x="4499744" y="1784139"/>
            <a:ext cx="1071942" cy="734232"/>
          </a:xfrm>
          <a:prstGeom prst="line">
            <a:avLst/>
          </a:prstGeom>
          <a:ln w="57150"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BD46519-4D97-0B4F-92C8-C1C82EED3C05}"/>
              </a:ext>
            </a:extLst>
          </p:cNvPr>
          <p:cNvCxnSpPr>
            <a:cxnSpLocks/>
          </p:cNvCxnSpPr>
          <p:nvPr/>
        </p:nvCxnSpPr>
        <p:spPr>
          <a:xfrm flipV="1">
            <a:off x="2181661" y="3537079"/>
            <a:ext cx="2811271" cy="794238"/>
          </a:xfrm>
          <a:prstGeom prst="line">
            <a:avLst/>
          </a:prstGeom>
          <a:ln w="57150">
            <a:solidFill>
              <a:schemeClr val="bg2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5FFF89E-2F31-5F4D-82A9-685B77F3E165}"/>
              </a:ext>
            </a:extLst>
          </p:cNvPr>
          <p:cNvCxnSpPr>
            <a:cxnSpLocks/>
          </p:cNvCxnSpPr>
          <p:nvPr/>
        </p:nvCxnSpPr>
        <p:spPr>
          <a:xfrm flipH="1">
            <a:off x="8234416" y="3198711"/>
            <a:ext cx="1330208" cy="1410967"/>
          </a:xfrm>
          <a:prstGeom prst="line">
            <a:avLst/>
          </a:prstGeom>
          <a:ln w="57150"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E311636-2699-264D-8D11-95B91924964A}"/>
              </a:ext>
            </a:extLst>
          </p:cNvPr>
          <p:cNvCxnSpPr>
            <a:cxnSpLocks/>
          </p:cNvCxnSpPr>
          <p:nvPr/>
        </p:nvCxnSpPr>
        <p:spPr>
          <a:xfrm>
            <a:off x="2257067" y="3375344"/>
            <a:ext cx="2735865" cy="2053481"/>
          </a:xfrm>
          <a:prstGeom prst="line">
            <a:avLst/>
          </a:prstGeom>
          <a:ln w="57150">
            <a:solidFill>
              <a:schemeClr val="bg2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556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879DB0-661C-3149-AE01-73452F2F9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166BA7A-9371-2345-9065-24BEB7561307}"/>
              </a:ext>
            </a:extLst>
          </p:cNvPr>
          <p:cNvSpPr/>
          <p:nvPr/>
        </p:nvSpPr>
        <p:spPr>
          <a:xfrm>
            <a:off x="124690" y="6642556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https://</a:t>
            </a:r>
            <a:r>
              <a:rPr lang="en-US" sz="800" dirty="0" err="1">
                <a:solidFill>
                  <a:schemeClr val="bg2"/>
                </a:solidFill>
              </a:rPr>
              <a:t>commons.wikimedia.org</a:t>
            </a:r>
            <a:r>
              <a:rPr lang="en-US" sz="800" dirty="0">
                <a:solidFill>
                  <a:schemeClr val="bg2"/>
                </a:solidFill>
              </a:rPr>
              <a:t>/wiki/File:Internet_map_1024.jpg</a:t>
            </a:r>
          </a:p>
        </p:txBody>
      </p:sp>
    </p:spTree>
    <p:extLst>
      <p:ext uri="{BB962C8B-B14F-4D97-AF65-F5344CB8AC3E}">
        <p14:creationId xmlns:p14="http://schemas.microsoft.com/office/powerpoint/2010/main" val="6871793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62704AD-7453-B444-9824-137488968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7ADDD6-D020-2740-A32E-664CD566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256" y="313368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Scoping and Coping with Complexity</a:t>
            </a:r>
          </a:p>
        </p:txBody>
      </p:sp>
    </p:spTree>
    <p:extLst>
      <p:ext uri="{BB962C8B-B14F-4D97-AF65-F5344CB8AC3E}">
        <p14:creationId xmlns:p14="http://schemas.microsoft.com/office/powerpoint/2010/main" val="15690248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D6BA01E-1D63-D54B-882E-674C6311B057}"/>
              </a:ext>
            </a:extLst>
          </p:cNvPr>
          <p:cNvSpPr/>
          <p:nvPr/>
        </p:nvSpPr>
        <p:spPr>
          <a:xfrm>
            <a:off x="86499" y="939112"/>
            <a:ext cx="12035481" cy="5832389"/>
          </a:xfrm>
          <a:prstGeom prst="rect">
            <a:avLst/>
          </a:prstGeom>
          <a:pattFill prst="pct50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1143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505BD26-8156-894E-952E-ADFD47884BA3}"/>
              </a:ext>
            </a:extLst>
          </p:cNvPr>
          <p:cNvSpPr/>
          <p:nvPr/>
        </p:nvSpPr>
        <p:spPr>
          <a:xfrm>
            <a:off x="146216" y="1569308"/>
            <a:ext cx="10665941" cy="4917989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AECC6B-2376-E947-80E9-660C60CD2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855" y="0"/>
            <a:ext cx="10515600" cy="835370"/>
          </a:xfrm>
        </p:spPr>
        <p:txBody>
          <a:bodyPr>
            <a:normAutofit fontScale="90000"/>
          </a:bodyPr>
          <a:lstStyle/>
          <a:p>
            <a:r>
              <a:rPr lang="en-US" dirty="0"/>
              <a:t>Degree of Control We Have Over Links and Nodes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020D2F4-6ED7-954C-9D5D-A415C246E8C4}"/>
              </a:ext>
            </a:extLst>
          </p:cNvPr>
          <p:cNvSpPr/>
          <p:nvPr/>
        </p:nvSpPr>
        <p:spPr>
          <a:xfrm>
            <a:off x="133860" y="2965622"/>
            <a:ext cx="2001795" cy="2001795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Things You Can “Touch”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A4E209F-1906-E944-828D-F37565486D36}"/>
              </a:ext>
            </a:extLst>
          </p:cNvPr>
          <p:cNvSpPr/>
          <p:nvPr/>
        </p:nvSpPr>
        <p:spPr>
          <a:xfrm>
            <a:off x="133860" y="2557850"/>
            <a:ext cx="4104503" cy="2842054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FC726-1184-794F-9635-FC045A38A9CE}"/>
              </a:ext>
            </a:extLst>
          </p:cNvPr>
          <p:cNvSpPr txBox="1"/>
          <p:nvPr/>
        </p:nvSpPr>
        <p:spPr>
          <a:xfrm>
            <a:off x="2384850" y="3655711"/>
            <a:ext cx="12865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Things You </a:t>
            </a:r>
            <a:br>
              <a:rPr lang="en-US" dirty="0"/>
            </a:br>
            <a:r>
              <a:rPr lang="en-US" dirty="0"/>
              <a:t>Can Control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634AD74-96D6-444C-AD56-7F859CE1BF23}"/>
              </a:ext>
            </a:extLst>
          </p:cNvPr>
          <p:cNvSpPr/>
          <p:nvPr/>
        </p:nvSpPr>
        <p:spPr>
          <a:xfrm>
            <a:off x="133860" y="2224217"/>
            <a:ext cx="6081584" cy="3571102"/>
          </a:xfrm>
          <a:prstGeom prst="ellipse">
            <a:avLst/>
          </a:prstGeom>
          <a:noFill/>
          <a:ln w="571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EF4985-88AA-E44A-A4F1-972351AC4651}"/>
              </a:ext>
            </a:extLst>
          </p:cNvPr>
          <p:cNvSpPr txBox="1"/>
          <p:nvPr/>
        </p:nvSpPr>
        <p:spPr>
          <a:xfrm>
            <a:off x="4401670" y="3548103"/>
            <a:ext cx="15832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Things Where </a:t>
            </a:r>
            <a:br>
              <a:rPr lang="en-US" dirty="0"/>
            </a:br>
            <a:r>
              <a:rPr lang="en-US" dirty="0"/>
              <a:t>You Have </a:t>
            </a:r>
            <a:br>
              <a:rPr lang="en-US" dirty="0"/>
            </a:br>
            <a:r>
              <a:rPr lang="en-US" dirty="0"/>
              <a:t>Shared Control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5118412-2EFB-094D-89C4-585B5D876B40}"/>
              </a:ext>
            </a:extLst>
          </p:cNvPr>
          <p:cNvSpPr/>
          <p:nvPr/>
        </p:nvSpPr>
        <p:spPr>
          <a:xfrm>
            <a:off x="146216" y="1779374"/>
            <a:ext cx="8454081" cy="4549474"/>
          </a:xfrm>
          <a:prstGeom prst="ellipse">
            <a:avLst/>
          </a:prstGeom>
          <a:noFill/>
          <a:ln w="571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91444E-787D-7343-A0DE-C69CB1E47BFF}"/>
              </a:ext>
            </a:extLst>
          </p:cNvPr>
          <p:cNvSpPr txBox="1"/>
          <p:nvPr/>
        </p:nvSpPr>
        <p:spPr>
          <a:xfrm>
            <a:off x="6525413" y="3548103"/>
            <a:ext cx="19407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Things Where </a:t>
            </a:r>
            <a:br>
              <a:rPr lang="en-US" dirty="0"/>
            </a:br>
            <a:r>
              <a:rPr lang="en-US" dirty="0"/>
              <a:t>You Have </a:t>
            </a:r>
            <a:br>
              <a:rPr lang="en-US" dirty="0"/>
            </a:br>
            <a:r>
              <a:rPr lang="en-US" dirty="0"/>
              <a:t>Responsibility and </a:t>
            </a:r>
            <a:br>
              <a:rPr lang="en-US" dirty="0"/>
            </a:br>
            <a:r>
              <a:rPr lang="en-US" dirty="0"/>
              <a:t>Not Control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DEDFD2-558F-154B-A848-AA9B5D087EF8}"/>
              </a:ext>
            </a:extLst>
          </p:cNvPr>
          <p:cNvSpPr txBox="1"/>
          <p:nvPr/>
        </p:nvSpPr>
        <p:spPr>
          <a:xfrm>
            <a:off x="8910266" y="3409603"/>
            <a:ext cx="153958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Other Things</a:t>
            </a:r>
            <a:br>
              <a:rPr lang="en-US" dirty="0"/>
            </a:br>
            <a:r>
              <a:rPr lang="en-US" dirty="0"/>
              <a:t>That Can</a:t>
            </a:r>
            <a:br>
              <a:rPr lang="en-US" dirty="0"/>
            </a:br>
            <a:r>
              <a:rPr lang="en-US" dirty="0"/>
              <a:t>Affect You and</a:t>
            </a:r>
            <a:br>
              <a:rPr lang="en-US" dirty="0"/>
            </a:br>
            <a:r>
              <a:rPr lang="en-US" dirty="0"/>
              <a:t>You Have </a:t>
            </a:r>
            <a:br>
              <a:rPr lang="en-US" dirty="0"/>
            </a:br>
            <a:r>
              <a:rPr lang="en-US" dirty="0"/>
              <a:t>No Control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710455-54B3-B84B-970F-2D3277C7492F}"/>
              </a:ext>
            </a:extLst>
          </p:cNvPr>
          <p:cNvSpPr txBox="1"/>
          <p:nvPr/>
        </p:nvSpPr>
        <p:spPr>
          <a:xfrm>
            <a:off x="10894537" y="3618639"/>
            <a:ext cx="11780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Everything</a:t>
            </a:r>
            <a:br>
              <a:rPr lang="en-US" dirty="0"/>
            </a:br>
            <a:r>
              <a:rPr lang="en-US" dirty="0"/>
              <a:t>Else</a:t>
            </a:r>
          </a:p>
        </p:txBody>
      </p:sp>
    </p:spTree>
    <p:extLst>
      <p:ext uri="{BB962C8B-B14F-4D97-AF65-F5344CB8AC3E}">
        <p14:creationId xmlns:p14="http://schemas.microsoft.com/office/powerpoint/2010/main" val="3691082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animBg="1"/>
      <p:bldP spid="5" grpId="0" animBg="1"/>
      <p:bldP spid="6" grpId="0"/>
      <p:bldP spid="7" grpId="0" animBg="1"/>
      <p:bldP spid="8" grpId="0"/>
      <p:bldP spid="9" grpId="0" animBg="1"/>
      <p:bldP spid="10" grpId="0"/>
      <p:bldP spid="12" grpId="0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 50">
            <a:extLst>
              <a:ext uri="{FF2B5EF4-FFF2-40B4-BE49-F238E27FC236}">
                <a16:creationId xmlns:a16="http://schemas.microsoft.com/office/drawing/2014/main" id="{4C0DE014-91E5-6949-8139-D6C09ABD0C37}"/>
              </a:ext>
            </a:extLst>
          </p:cNvPr>
          <p:cNvSpPr/>
          <p:nvPr/>
        </p:nvSpPr>
        <p:spPr>
          <a:xfrm rot="7595306">
            <a:off x="8981253" y="2164609"/>
            <a:ext cx="2405886" cy="3462502"/>
          </a:xfrm>
          <a:custGeom>
            <a:avLst/>
            <a:gdLst>
              <a:gd name="connsiteX0" fmla="*/ 4716857 w 4818703"/>
              <a:gd name="connsiteY0" fmla="*/ 2227934 h 3185201"/>
              <a:gd name="connsiteX1" fmla="*/ 4606021 w 4818703"/>
              <a:gd name="connsiteY1" fmla="*/ 620807 h 3185201"/>
              <a:gd name="connsiteX2" fmla="*/ 2943475 w 4818703"/>
              <a:gd name="connsiteY2" fmla="*/ 135898 h 3185201"/>
              <a:gd name="connsiteX3" fmla="*/ 615912 w 4818703"/>
              <a:gd name="connsiteY3" fmla="*/ 94334 h 3185201"/>
              <a:gd name="connsiteX4" fmla="*/ 6312 w 4818703"/>
              <a:gd name="connsiteY4" fmla="*/ 1285825 h 3185201"/>
              <a:gd name="connsiteX5" fmla="*/ 394239 w 4818703"/>
              <a:gd name="connsiteY5" fmla="*/ 2408043 h 3185201"/>
              <a:gd name="connsiteX6" fmla="*/ 1807403 w 4818703"/>
              <a:gd name="connsiteY6" fmla="*/ 2976080 h 3185201"/>
              <a:gd name="connsiteX7" fmla="*/ 3871730 w 4818703"/>
              <a:gd name="connsiteY7" fmla="*/ 3142334 h 3185201"/>
              <a:gd name="connsiteX8" fmla="*/ 4716857 w 4818703"/>
              <a:gd name="connsiteY8" fmla="*/ 2227934 h 3185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18703" h="3185201">
                <a:moveTo>
                  <a:pt x="4716857" y="2227934"/>
                </a:moveTo>
                <a:cubicBezTo>
                  <a:pt x="4839239" y="1807680"/>
                  <a:pt x="4901585" y="969480"/>
                  <a:pt x="4606021" y="620807"/>
                </a:cubicBezTo>
                <a:cubicBezTo>
                  <a:pt x="4310457" y="272134"/>
                  <a:pt x="3608493" y="223644"/>
                  <a:pt x="2943475" y="135898"/>
                </a:cubicBezTo>
                <a:cubicBezTo>
                  <a:pt x="2278457" y="48152"/>
                  <a:pt x="1105439" y="-97321"/>
                  <a:pt x="615912" y="94334"/>
                </a:cubicBezTo>
                <a:cubicBezTo>
                  <a:pt x="126385" y="285988"/>
                  <a:pt x="43257" y="900207"/>
                  <a:pt x="6312" y="1285825"/>
                </a:cubicBezTo>
                <a:cubicBezTo>
                  <a:pt x="-30633" y="1671443"/>
                  <a:pt x="94057" y="2126334"/>
                  <a:pt x="394239" y="2408043"/>
                </a:cubicBezTo>
                <a:cubicBezTo>
                  <a:pt x="694421" y="2689752"/>
                  <a:pt x="1227821" y="2853698"/>
                  <a:pt x="1807403" y="2976080"/>
                </a:cubicBezTo>
                <a:cubicBezTo>
                  <a:pt x="2386985" y="3098462"/>
                  <a:pt x="3384512" y="3264716"/>
                  <a:pt x="3871730" y="3142334"/>
                </a:cubicBezTo>
                <a:cubicBezTo>
                  <a:pt x="4358948" y="3019952"/>
                  <a:pt x="4594475" y="2648188"/>
                  <a:pt x="4716857" y="222793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87D42142-38DD-2043-954D-32D2AE161D7F}"/>
              </a:ext>
            </a:extLst>
          </p:cNvPr>
          <p:cNvSpPr/>
          <p:nvPr/>
        </p:nvSpPr>
        <p:spPr>
          <a:xfrm rot="17065389">
            <a:off x="7095018" y="1292117"/>
            <a:ext cx="3872521" cy="6276453"/>
          </a:xfrm>
          <a:custGeom>
            <a:avLst/>
            <a:gdLst>
              <a:gd name="connsiteX0" fmla="*/ 515036 w 2064031"/>
              <a:gd name="connsiteY0" fmla="*/ 658264 h 2579966"/>
              <a:gd name="connsiteX1" fmla="*/ 16273 w 2064031"/>
              <a:gd name="connsiteY1" fmla="*/ 2168410 h 2579966"/>
              <a:gd name="connsiteX2" fmla="*/ 1180055 w 2064031"/>
              <a:gd name="connsiteY2" fmla="*/ 2570192 h 2579966"/>
              <a:gd name="connsiteX3" fmla="*/ 2052891 w 2064031"/>
              <a:gd name="connsiteY3" fmla="*/ 1877464 h 2579966"/>
              <a:gd name="connsiteX4" fmla="*/ 1651109 w 2064031"/>
              <a:gd name="connsiteY4" fmla="*/ 602846 h 2579966"/>
              <a:gd name="connsiteX5" fmla="*/ 1318600 w 2064031"/>
              <a:gd name="connsiteY5" fmla="*/ 62519 h 2579966"/>
              <a:gd name="connsiteX6" fmla="*/ 750564 w 2064031"/>
              <a:gd name="connsiteY6" fmla="*/ 76373 h 2579966"/>
              <a:gd name="connsiteX7" fmla="*/ 515036 w 2064031"/>
              <a:gd name="connsiteY7" fmla="*/ 658264 h 2579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64031" h="2579966">
                <a:moveTo>
                  <a:pt x="515036" y="658264"/>
                </a:moveTo>
                <a:cubicBezTo>
                  <a:pt x="392654" y="1006937"/>
                  <a:pt x="-94563" y="1849755"/>
                  <a:pt x="16273" y="2168410"/>
                </a:cubicBezTo>
                <a:cubicBezTo>
                  <a:pt x="127109" y="2487065"/>
                  <a:pt x="840619" y="2618683"/>
                  <a:pt x="1180055" y="2570192"/>
                </a:cubicBezTo>
                <a:cubicBezTo>
                  <a:pt x="1519491" y="2521701"/>
                  <a:pt x="1974382" y="2205355"/>
                  <a:pt x="2052891" y="1877464"/>
                </a:cubicBezTo>
                <a:cubicBezTo>
                  <a:pt x="2131400" y="1549573"/>
                  <a:pt x="1773491" y="905337"/>
                  <a:pt x="1651109" y="602846"/>
                </a:cubicBezTo>
                <a:cubicBezTo>
                  <a:pt x="1528727" y="300355"/>
                  <a:pt x="1468691" y="150264"/>
                  <a:pt x="1318600" y="62519"/>
                </a:cubicBezTo>
                <a:cubicBezTo>
                  <a:pt x="1168509" y="-25227"/>
                  <a:pt x="884491" y="-20609"/>
                  <a:pt x="750564" y="76373"/>
                </a:cubicBezTo>
                <a:cubicBezTo>
                  <a:pt x="616637" y="173355"/>
                  <a:pt x="637418" y="309591"/>
                  <a:pt x="515036" y="65826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id="{B6900FB4-528B-3746-8817-EE9B079F2C30}"/>
              </a:ext>
            </a:extLst>
          </p:cNvPr>
          <p:cNvSpPr/>
          <p:nvPr/>
        </p:nvSpPr>
        <p:spPr>
          <a:xfrm rot="14568110">
            <a:off x="7253835" y="-695731"/>
            <a:ext cx="2064031" cy="4803751"/>
          </a:xfrm>
          <a:custGeom>
            <a:avLst/>
            <a:gdLst>
              <a:gd name="connsiteX0" fmla="*/ 515036 w 2064031"/>
              <a:gd name="connsiteY0" fmla="*/ 658264 h 2579966"/>
              <a:gd name="connsiteX1" fmla="*/ 16273 w 2064031"/>
              <a:gd name="connsiteY1" fmla="*/ 2168410 h 2579966"/>
              <a:gd name="connsiteX2" fmla="*/ 1180055 w 2064031"/>
              <a:gd name="connsiteY2" fmla="*/ 2570192 h 2579966"/>
              <a:gd name="connsiteX3" fmla="*/ 2052891 w 2064031"/>
              <a:gd name="connsiteY3" fmla="*/ 1877464 h 2579966"/>
              <a:gd name="connsiteX4" fmla="*/ 1651109 w 2064031"/>
              <a:gd name="connsiteY4" fmla="*/ 602846 h 2579966"/>
              <a:gd name="connsiteX5" fmla="*/ 1318600 w 2064031"/>
              <a:gd name="connsiteY5" fmla="*/ 62519 h 2579966"/>
              <a:gd name="connsiteX6" fmla="*/ 750564 w 2064031"/>
              <a:gd name="connsiteY6" fmla="*/ 76373 h 2579966"/>
              <a:gd name="connsiteX7" fmla="*/ 515036 w 2064031"/>
              <a:gd name="connsiteY7" fmla="*/ 658264 h 2579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64031" h="2579966">
                <a:moveTo>
                  <a:pt x="515036" y="658264"/>
                </a:moveTo>
                <a:cubicBezTo>
                  <a:pt x="392654" y="1006937"/>
                  <a:pt x="-94563" y="1849755"/>
                  <a:pt x="16273" y="2168410"/>
                </a:cubicBezTo>
                <a:cubicBezTo>
                  <a:pt x="127109" y="2487065"/>
                  <a:pt x="840619" y="2618683"/>
                  <a:pt x="1180055" y="2570192"/>
                </a:cubicBezTo>
                <a:cubicBezTo>
                  <a:pt x="1519491" y="2521701"/>
                  <a:pt x="1974382" y="2205355"/>
                  <a:pt x="2052891" y="1877464"/>
                </a:cubicBezTo>
                <a:cubicBezTo>
                  <a:pt x="2131400" y="1549573"/>
                  <a:pt x="1773491" y="905337"/>
                  <a:pt x="1651109" y="602846"/>
                </a:cubicBezTo>
                <a:cubicBezTo>
                  <a:pt x="1528727" y="300355"/>
                  <a:pt x="1468691" y="150264"/>
                  <a:pt x="1318600" y="62519"/>
                </a:cubicBezTo>
                <a:cubicBezTo>
                  <a:pt x="1168509" y="-25227"/>
                  <a:pt x="884491" y="-20609"/>
                  <a:pt x="750564" y="76373"/>
                </a:cubicBezTo>
                <a:cubicBezTo>
                  <a:pt x="616637" y="173355"/>
                  <a:pt x="637418" y="309591"/>
                  <a:pt x="515036" y="65826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3C48ADC0-B9BB-584D-A2CC-45CE676DB168}"/>
              </a:ext>
            </a:extLst>
          </p:cNvPr>
          <p:cNvSpPr/>
          <p:nvPr/>
        </p:nvSpPr>
        <p:spPr>
          <a:xfrm rot="3412991">
            <a:off x="1430524" y="2278954"/>
            <a:ext cx="2064031" cy="5063945"/>
          </a:xfrm>
          <a:custGeom>
            <a:avLst/>
            <a:gdLst>
              <a:gd name="connsiteX0" fmla="*/ 515036 w 2064031"/>
              <a:gd name="connsiteY0" fmla="*/ 658264 h 2579966"/>
              <a:gd name="connsiteX1" fmla="*/ 16273 w 2064031"/>
              <a:gd name="connsiteY1" fmla="*/ 2168410 h 2579966"/>
              <a:gd name="connsiteX2" fmla="*/ 1180055 w 2064031"/>
              <a:gd name="connsiteY2" fmla="*/ 2570192 h 2579966"/>
              <a:gd name="connsiteX3" fmla="*/ 2052891 w 2064031"/>
              <a:gd name="connsiteY3" fmla="*/ 1877464 h 2579966"/>
              <a:gd name="connsiteX4" fmla="*/ 1651109 w 2064031"/>
              <a:gd name="connsiteY4" fmla="*/ 602846 h 2579966"/>
              <a:gd name="connsiteX5" fmla="*/ 1318600 w 2064031"/>
              <a:gd name="connsiteY5" fmla="*/ 62519 h 2579966"/>
              <a:gd name="connsiteX6" fmla="*/ 750564 w 2064031"/>
              <a:gd name="connsiteY6" fmla="*/ 76373 h 2579966"/>
              <a:gd name="connsiteX7" fmla="*/ 515036 w 2064031"/>
              <a:gd name="connsiteY7" fmla="*/ 658264 h 2579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64031" h="2579966">
                <a:moveTo>
                  <a:pt x="515036" y="658264"/>
                </a:moveTo>
                <a:cubicBezTo>
                  <a:pt x="392654" y="1006937"/>
                  <a:pt x="-94563" y="1849755"/>
                  <a:pt x="16273" y="2168410"/>
                </a:cubicBezTo>
                <a:cubicBezTo>
                  <a:pt x="127109" y="2487065"/>
                  <a:pt x="840619" y="2618683"/>
                  <a:pt x="1180055" y="2570192"/>
                </a:cubicBezTo>
                <a:cubicBezTo>
                  <a:pt x="1519491" y="2521701"/>
                  <a:pt x="1974382" y="2205355"/>
                  <a:pt x="2052891" y="1877464"/>
                </a:cubicBezTo>
                <a:cubicBezTo>
                  <a:pt x="2131400" y="1549573"/>
                  <a:pt x="1773491" y="905337"/>
                  <a:pt x="1651109" y="602846"/>
                </a:cubicBezTo>
                <a:cubicBezTo>
                  <a:pt x="1528727" y="300355"/>
                  <a:pt x="1468691" y="150264"/>
                  <a:pt x="1318600" y="62519"/>
                </a:cubicBezTo>
                <a:cubicBezTo>
                  <a:pt x="1168509" y="-25227"/>
                  <a:pt x="884491" y="-20609"/>
                  <a:pt x="750564" y="76373"/>
                </a:cubicBezTo>
                <a:cubicBezTo>
                  <a:pt x="616637" y="173355"/>
                  <a:pt x="637418" y="309591"/>
                  <a:pt x="515036" y="65826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2BC770FF-0BAB-A249-9255-E5C5DC8C05E3}"/>
              </a:ext>
            </a:extLst>
          </p:cNvPr>
          <p:cNvSpPr/>
          <p:nvPr/>
        </p:nvSpPr>
        <p:spPr>
          <a:xfrm rot="19845917">
            <a:off x="4987459" y="4148416"/>
            <a:ext cx="2064031" cy="2579966"/>
          </a:xfrm>
          <a:custGeom>
            <a:avLst/>
            <a:gdLst>
              <a:gd name="connsiteX0" fmla="*/ 515036 w 2064031"/>
              <a:gd name="connsiteY0" fmla="*/ 658264 h 2579966"/>
              <a:gd name="connsiteX1" fmla="*/ 16273 w 2064031"/>
              <a:gd name="connsiteY1" fmla="*/ 2168410 h 2579966"/>
              <a:gd name="connsiteX2" fmla="*/ 1180055 w 2064031"/>
              <a:gd name="connsiteY2" fmla="*/ 2570192 h 2579966"/>
              <a:gd name="connsiteX3" fmla="*/ 2052891 w 2064031"/>
              <a:gd name="connsiteY3" fmla="*/ 1877464 h 2579966"/>
              <a:gd name="connsiteX4" fmla="*/ 1651109 w 2064031"/>
              <a:gd name="connsiteY4" fmla="*/ 602846 h 2579966"/>
              <a:gd name="connsiteX5" fmla="*/ 1318600 w 2064031"/>
              <a:gd name="connsiteY5" fmla="*/ 62519 h 2579966"/>
              <a:gd name="connsiteX6" fmla="*/ 750564 w 2064031"/>
              <a:gd name="connsiteY6" fmla="*/ 76373 h 2579966"/>
              <a:gd name="connsiteX7" fmla="*/ 515036 w 2064031"/>
              <a:gd name="connsiteY7" fmla="*/ 658264 h 2579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64031" h="2579966">
                <a:moveTo>
                  <a:pt x="515036" y="658264"/>
                </a:moveTo>
                <a:cubicBezTo>
                  <a:pt x="392654" y="1006937"/>
                  <a:pt x="-94563" y="1849755"/>
                  <a:pt x="16273" y="2168410"/>
                </a:cubicBezTo>
                <a:cubicBezTo>
                  <a:pt x="127109" y="2487065"/>
                  <a:pt x="840619" y="2618683"/>
                  <a:pt x="1180055" y="2570192"/>
                </a:cubicBezTo>
                <a:cubicBezTo>
                  <a:pt x="1519491" y="2521701"/>
                  <a:pt x="1974382" y="2205355"/>
                  <a:pt x="2052891" y="1877464"/>
                </a:cubicBezTo>
                <a:cubicBezTo>
                  <a:pt x="2131400" y="1549573"/>
                  <a:pt x="1773491" y="905337"/>
                  <a:pt x="1651109" y="602846"/>
                </a:cubicBezTo>
                <a:cubicBezTo>
                  <a:pt x="1528727" y="300355"/>
                  <a:pt x="1468691" y="150264"/>
                  <a:pt x="1318600" y="62519"/>
                </a:cubicBezTo>
                <a:cubicBezTo>
                  <a:pt x="1168509" y="-25227"/>
                  <a:pt x="884491" y="-20609"/>
                  <a:pt x="750564" y="76373"/>
                </a:cubicBezTo>
                <a:cubicBezTo>
                  <a:pt x="616637" y="173355"/>
                  <a:pt x="637418" y="309591"/>
                  <a:pt x="515036" y="65826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F884118-DF44-834C-A9FF-402DD28644D1}"/>
              </a:ext>
            </a:extLst>
          </p:cNvPr>
          <p:cNvSpPr/>
          <p:nvPr/>
        </p:nvSpPr>
        <p:spPr>
          <a:xfrm rot="865526">
            <a:off x="1212038" y="369985"/>
            <a:ext cx="4818703" cy="3185201"/>
          </a:xfrm>
          <a:custGeom>
            <a:avLst/>
            <a:gdLst>
              <a:gd name="connsiteX0" fmla="*/ 4716857 w 4818703"/>
              <a:gd name="connsiteY0" fmla="*/ 2227934 h 3185201"/>
              <a:gd name="connsiteX1" fmla="*/ 4606021 w 4818703"/>
              <a:gd name="connsiteY1" fmla="*/ 620807 h 3185201"/>
              <a:gd name="connsiteX2" fmla="*/ 2943475 w 4818703"/>
              <a:gd name="connsiteY2" fmla="*/ 135898 h 3185201"/>
              <a:gd name="connsiteX3" fmla="*/ 615912 w 4818703"/>
              <a:gd name="connsiteY3" fmla="*/ 94334 h 3185201"/>
              <a:gd name="connsiteX4" fmla="*/ 6312 w 4818703"/>
              <a:gd name="connsiteY4" fmla="*/ 1285825 h 3185201"/>
              <a:gd name="connsiteX5" fmla="*/ 394239 w 4818703"/>
              <a:gd name="connsiteY5" fmla="*/ 2408043 h 3185201"/>
              <a:gd name="connsiteX6" fmla="*/ 1807403 w 4818703"/>
              <a:gd name="connsiteY6" fmla="*/ 2976080 h 3185201"/>
              <a:gd name="connsiteX7" fmla="*/ 3871730 w 4818703"/>
              <a:gd name="connsiteY7" fmla="*/ 3142334 h 3185201"/>
              <a:gd name="connsiteX8" fmla="*/ 4716857 w 4818703"/>
              <a:gd name="connsiteY8" fmla="*/ 2227934 h 3185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18703" h="3185201">
                <a:moveTo>
                  <a:pt x="4716857" y="2227934"/>
                </a:moveTo>
                <a:cubicBezTo>
                  <a:pt x="4839239" y="1807680"/>
                  <a:pt x="4901585" y="969480"/>
                  <a:pt x="4606021" y="620807"/>
                </a:cubicBezTo>
                <a:cubicBezTo>
                  <a:pt x="4310457" y="272134"/>
                  <a:pt x="3608493" y="223644"/>
                  <a:pt x="2943475" y="135898"/>
                </a:cubicBezTo>
                <a:cubicBezTo>
                  <a:pt x="2278457" y="48152"/>
                  <a:pt x="1105439" y="-97321"/>
                  <a:pt x="615912" y="94334"/>
                </a:cubicBezTo>
                <a:cubicBezTo>
                  <a:pt x="126385" y="285988"/>
                  <a:pt x="43257" y="900207"/>
                  <a:pt x="6312" y="1285825"/>
                </a:cubicBezTo>
                <a:cubicBezTo>
                  <a:pt x="-30633" y="1671443"/>
                  <a:pt x="94057" y="2126334"/>
                  <a:pt x="394239" y="2408043"/>
                </a:cubicBezTo>
                <a:cubicBezTo>
                  <a:pt x="694421" y="2689752"/>
                  <a:pt x="1227821" y="2853698"/>
                  <a:pt x="1807403" y="2976080"/>
                </a:cubicBezTo>
                <a:cubicBezTo>
                  <a:pt x="2386985" y="3098462"/>
                  <a:pt x="3384512" y="3264716"/>
                  <a:pt x="3871730" y="3142334"/>
                </a:cubicBezTo>
                <a:cubicBezTo>
                  <a:pt x="4358948" y="3019952"/>
                  <a:pt x="4594475" y="2648188"/>
                  <a:pt x="4716857" y="222793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B7AA7B6-07ED-EE4D-9B85-D4C26867EB0F}"/>
              </a:ext>
            </a:extLst>
          </p:cNvPr>
          <p:cNvSpPr/>
          <p:nvPr/>
        </p:nvSpPr>
        <p:spPr>
          <a:xfrm>
            <a:off x="698884" y="5405749"/>
            <a:ext cx="863600" cy="86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EBB36E6-7AC1-DE41-B107-AAB0D5EA32C5}"/>
              </a:ext>
            </a:extLst>
          </p:cNvPr>
          <p:cNvSpPr/>
          <p:nvPr/>
        </p:nvSpPr>
        <p:spPr>
          <a:xfrm>
            <a:off x="9247408" y="2822886"/>
            <a:ext cx="863600" cy="86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2E5E9F4-8266-C74A-959E-ACB204DBA3A5}"/>
              </a:ext>
            </a:extLst>
          </p:cNvPr>
          <p:cNvSpPr/>
          <p:nvPr/>
        </p:nvSpPr>
        <p:spPr>
          <a:xfrm>
            <a:off x="8815608" y="559342"/>
            <a:ext cx="863600" cy="86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1EB2E24-B3AC-A54C-8E82-0728D49E5DC6}"/>
              </a:ext>
            </a:extLst>
          </p:cNvPr>
          <p:cNvSpPr/>
          <p:nvPr/>
        </p:nvSpPr>
        <p:spPr>
          <a:xfrm>
            <a:off x="4191249" y="2189018"/>
            <a:ext cx="2677724" cy="26777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F9019EA-A453-ED42-9416-C726862D26DA}"/>
              </a:ext>
            </a:extLst>
          </p:cNvPr>
          <p:cNvSpPr/>
          <p:nvPr/>
        </p:nvSpPr>
        <p:spPr>
          <a:xfrm>
            <a:off x="5942838" y="5592618"/>
            <a:ext cx="863600" cy="86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2D9EEA0-7A66-0A47-9427-686795394BAF}"/>
              </a:ext>
            </a:extLst>
          </p:cNvPr>
          <p:cNvCxnSpPr>
            <a:cxnSpLocks/>
            <a:stCxn id="6" idx="7"/>
          </p:cNvCxnSpPr>
          <p:nvPr/>
        </p:nvCxnSpPr>
        <p:spPr>
          <a:xfrm flipV="1">
            <a:off x="6476829" y="1139462"/>
            <a:ext cx="2338779" cy="144170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9EB5FCA-D8DA-014A-A904-DB061B11C3D0}"/>
              </a:ext>
            </a:extLst>
          </p:cNvPr>
          <p:cNvCxnSpPr>
            <a:cxnSpLocks/>
            <a:stCxn id="6" idx="4"/>
            <a:endCxn id="7" idx="0"/>
          </p:cNvCxnSpPr>
          <p:nvPr/>
        </p:nvCxnSpPr>
        <p:spPr>
          <a:xfrm>
            <a:off x="5530111" y="4866742"/>
            <a:ext cx="844527" cy="725876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935FE51-6408-5D44-8D02-01FABF57BA13}"/>
              </a:ext>
            </a:extLst>
          </p:cNvPr>
          <p:cNvCxnSpPr>
            <a:cxnSpLocks/>
            <a:stCxn id="3" idx="6"/>
            <a:endCxn id="6" idx="2"/>
          </p:cNvCxnSpPr>
          <p:nvPr/>
        </p:nvCxnSpPr>
        <p:spPr>
          <a:xfrm flipV="1">
            <a:off x="1562484" y="3527880"/>
            <a:ext cx="2628765" cy="2309669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2A3C3D-0222-2E42-9062-C54F9521A1ED}"/>
              </a:ext>
            </a:extLst>
          </p:cNvPr>
          <p:cNvCxnSpPr>
            <a:cxnSpLocks/>
            <a:stCxn id="6" idx="6"/>
            <a:endCxn id="4" idx="1"/>
          </p:cNvCxnSpPr>
          <p:nvPr/>
        </p:nvCxnSpPr>
        <p:spPr>
          <a:xfrm flipV="1">
            <a:off x="6868973" y="2949357"/>
            <a:ext cx="2504906" cy="578523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41C44354-4246-CA4E-9FE3-B9436219C9D7}"/>
              </a:ext>
            </a:extLst>
          </p:cNvPr>
          <p:cNvSpPr/>
          <p:nvPr/>
        </p:nvSpPr>
        <p:spPr>
          <a:xfrm>
            <a:off x="1862131" y="731301"/>
            <a:ext cx="863600" cy="86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2259091-903C-A944-B9D5-06CCBF324846}"/>
              </a:ext>
            </a:extLst>
          </p:cNvPr>
          <p:cNvCxnSpPr>
            <a:cxnSpLocks/>
            <a:stCxn id="32" idx="5"/>
            <a:endCxn id="6" idx="1"/>
          </p:cNvCxnSpPr>
          <p:nvPr/>
        </p:nvCxnSpPr>
        <p:spPr>
          <a:xfrm>
            <a:off x="2599260" y="1468430"/>
            <a:ext cx="1984133" cy="1112732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3BE0A5E-D347-D04E-9B72-27F62E0A1C60}"/>
              </a:ext>
            </a:extLst>
          </p:cNvPr>
          <p:cNvCxnSpPr>
            <a:cxnSpLocks/>
            <a:stCxn id="3" idx="0"/>
            <a:endCxn id="32" idx="4"/>
          </p:cNvCxnSpPr>
          <p:nvPr/>
        </p:nvCxnSpPr>
        <p:spPr>
          <a:xfrm flipV="1">
            <a:off x="1130684" y="1594901"/>
            <a:ext cx="1163247" cy="3810848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Picture 51">
            <a:extLst>
              <a:ext uri="{FF2B5EF4-FFF2-40B4-BE49-F238E27FC236}">
                <a16:creationId xmlns:a16="http://schemas.microsoft.com/office/drawing/2014/main" id="{C66002CB-7904-2546-AAF4-2EB47490F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664" y="2964796"/>
            <a:ext cx="2328250" cy="1062557"/>
          </a:xfrm>
          <a:prstGeom prst="rect">
            <a:avLst/>
          </a:prstGeom>
        </p:spPr>
      </p:pic>
      <p:sp>
        <p:nvSpPr>
          <p:cNvPr id="62" name="Oval 61">
            <a:extLst>
              <a:ext uri="{FF2B5EF4-FFF2-40B4-BE49-F238E27FC236}">
                <a16:creationId xmlns:a16="http://schemas.microsoft.com/office/drawing/2014/main" id="{349C5B49-F581-4447-B240-5F63CEFC4EE6}"/>
              </a:ext>
            </a:extLst>
          </p:cNvPr>
          <p:cNvSpPr/>
          <p:nvPr/>
        </p:nvSpPr>
        <p:spPr>
          <a:xfrm>
            <a:off x="10316016" y="4003142"/>
            <a:ext cx="696844" cy="6968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19AE1BD8-E6F2-2248-8DD5-1BE45D2C8AD7}"/>
              </a:ext>
            </a:extLst>
          </p:cNvPr>
          <p:cNvSpPr/>
          <p:nvPr/>
        </p:nvSpPr>
        <p:spPr>
          <a:xfrm>
            <a:off x="11426697" y="4763654"/>
            <a:ext cx="520531" cy="5205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A65AC3CD-61F0-7C41-BD2C-C1F4E3FFBFA0}"/>
              </a:ext>
            </a:extLst>
          </p:cNvPr>
          <p:cNvCxnSpPr>
            <a:cxnSpLocks/>
            <a:stCxn id="4" idx="5"/>
            <a:endCxn id="62" idx="1"/>
          </p:cNvCxnSpPr>
          <p:nvPr/>
        </p:nvCxnSpPr>
        <p:spPr>
          <a:xfrm>
            <a:off x="9984537" y="3560015"/>
            <a:ext cx="433529" cy="545177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Oval 72">
            <a:extLst>
              <a:ext uri="{FF2B5EF4-FFF2-40B4-BE49-F238E27FC236}">
                <a16:creationId xmlns:a16="http://schemas.microsoft.com/office/drawing/2014/main" id="{6F628C11-E97E-B548-B120-A39D45F05030}"/>
              </a:ext>
            </a:extLst>
          </p:cNvPr>
          <p:cNvSpPr/>
          <p:nvPr/>
        </p:nvSpPr>
        <p:spPr>
          <a:xfrm>
            <a:off x="9072201" y="5438399"/>
            <a:ext cx="520531" cy="5205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47B0680E-6A72-684E-B422-E0C83B2B83D6}"/>
              </a:ext>
            </a:extLst>
          </p:cNvPr>
          <p:cNvSpPr/>
          <p:nvPr/>
        </p:nvSpPr>
        <p:spPr>
          <a:xfrm>
            <a:off x="9850742" y="6024418"/>
            <a:ext cx="520531" cy="5205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4C8C5124-5964-ED42-9EE5-D9820FC4EA14}"/>
              </a:ext>
            </a:extLst>
          </p:cNvPr>
          <p:cNvSpPr/>
          <p:nvPr/>
        </p:nvSpPr>
        <p:spPr>
          <a:xfrm>
            <a:off x="10996893" y="5929417"/>
            <a:ext cx="520531" cy="5205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971230BA-ED89-8E47-BACE-673808AD21EA}"/>
              </a:ext>
            </a:extLst>
          </p:cNvPr>
          <p:cNvCxnSpPr>
            <a:cxnSpLocks/>
            <a:stCxn id="73" idx="7"/>
            <a:endCxn id="62" idx="3"/>
          </p:cNvCxnSpPr>
          <p:nvPr/>
        </p:nvCxnSpPr>
        <p:spPr>
          <a:xfrm flipV="1">
            <a:off x="9516502" y="4597936"/>
            <a:ext cx="901564" cy="916693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8F6C885F-4825-284B-B165-2CAB468B3818}"/>
              </a:ext>
            </a:extLst>
          </p:cNvPr>
          <p:cNvCxnSpPr>
            <a:cxnSpLocks/>
            <a:stCxn id="7" idx="6"/>
            <a:endCxn id="62" idx="2"/>
          </p:cNvCxnSpPr>
          <p:nvPr/>
        </p:nvCxnSpPr>
        <p:spPr>
          <a:xfrm flipV="1">
            <a:off x="6806438" y="4351564"/>
            <a:ext cx="3509578" cy="1672854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284D550E-C0EE-324D-95CE-255A7AFB3294}"/>
              </a:ext>
            </a:extLst>
          </p:cNvPr>
          <p:cNvCxnSpPr>
            <a:cxnSpLocks/>
            <a:stCxn id="7" idx="6"/>
            <a:endCxn id="73" idx="2"/>
          </p:cNvCxnSpPr>
          <p:nvPr/>
        </p:nvCxnSpPr>
        <p:spPr>
          <a:xfrm flipV="1">
            <a:off x="6806438" y="5698665"/>
            <a:ext cx="2265763" cy="325753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E60AE146-9DDC-FF43-803A-778400B812DC}"/>
              </a:ext>
            </a:extLst>
          </p:cNvPr>
          <p:cNvCxnSpPr>
            <a:cxnSpLocks/>
            <a:stCxn id="73" idx="5"/>
            <a:endCxn id="74" idx="1"/>
          </p:cNvCxnSpPr>
          <p:nvPr/>
        </p:nvCxnSpPr>
        <p:spPr>
          <a:xfrm>
            <a:off x="9516502" y="5882700"/>
            <a:ext cx="410470" cy="217948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46BD6BAE-375E-244A-B4D3-EA548463A98E}"/>
              </a:ext>
            </a:extLst>
          </p:cNvPr>
          <p:cNvCxnSpPr>
            <a:cxnSpLocks/>
            <a:stCxn id="62" idx="4"/>
            <a:endCxn id="74" idx="0"/>
          </p:cNvCxnSpPr>
          <p:nvPr/>
        </p:nvCxnSpPr>
        <p:spPr>
          <a:xfrm flipH="1">
            <a:off x="10111008" y="4699986"/>
            <a:ext cx="553430" cy="1324432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B8B49BD9-D4CF-D545-80C6-134C590D8AA5}"/>
              </a:ext>
            </a:extLst>
          </p:cNvPr>
          <p:cNvCxnSpPr>
            <a:cxnSpLocks/>
            <a:stCxn id="74" idx="2"/>
            <a:endCxn id="7" idx="6"/>
          </p:cNvCxnSpPr>
          <p:nvPr/>
        </p:nvCxnSpPr>
        <p:spPr>
          <a:xfrm flipH="1" flipV="1">
            <a:off x="6806438" y="6024418"/>
            <a:ext cx="3044304" cy="260266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6499032F-BADE-E243-ACE5-41383205F62B}"/>
              </a:ext>
            </a:extLst>
          </p:cNvPr>
          <p:cNvCxnSpPr>
            <a:cxnSpLocks/>
            <a:stCxn id="62" idx="5"/>
            <a:endCxn id="63" idx="2"/>
          </p:cNvCxnSpPr>
          <p:nvPr/>
        </p:nvCxnSpPr>
        <p:spPr>
          <a:xfrm>
            <a:off x="10910810" y="4597936"/>
            <a:ext cx="515887" cy="425984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F6C6056B-B24A-D14E-A1BA-C181AB575B7B}"/>
              </a:ext>
            </a:extLst>
          </p:cNvPr>
          <p:cNvCxnSpPr>
            <a:cxnSpLocks/>
            <a:stCxn id="63" idx="4"/>
            <a:endCxn id="75" idx="0"/>
          </p:cNvCxnSpPr>
          <p:nvPr/>
        </p:nvCxnSpPr>
        <p:spPr>
          <a:xfrm flipH="1">
            <a:off x="11257159" y="5284185"/>
            <a:ext cx="429804" cy="645232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79B1051-7BDA-B543-892B-9AA3C75B08C6}"/>
              </a:ext>
            </a:extLst>
          </p:cNvPr>
          <p:cNvSpPr txBox="1"/>
          <p:nvPr/>
        </p:nvSpPr>
        <p:spPr>
          <a:xfrm>
            <a:off x="2813925" y="667976"/>
            <a:ext cx="12865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Things You </a:t>
            </a:r>
            <a:br>
              <a:rPr lang="en-US" dirty="0"/>
            </a:br>
            <a:r>
              <a:rPr lang="en-US" dirty="0"/>
              <a:t>Can Control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38BF4D2-F03C-BD47-A83D-777154988A16}"/>
              </a:ext>
            </a:extLst>
          </p:cNvPr>
          <p:cNvSpPr txBox="1"/>
          <p:nvPr/>
        </p:nvSpPr>
        <p:spPr>
          <a:xfrm>
            <a:off x="4445432" y="5642520"/>
            <a:ext cx="890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Shared </a:t>
            </a:r>
            <a:br>
              <a:rPr lang="en-US" dirty="0"/>
            </a:br>
            <a:r>
              <a:rPr lang="en-US" dirty="0"/>
              <a:t>Control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B049889-075D-D542-81D5-D6528EF5AF3E}"/>
              </a:ext>
            </a:extLst>
          </p:cNvPr>
          <p:cNvSpPr txBox="1"/>
          <p:nvPr/>
        </p:nvSpPr>
        <p:spPr>
          <a:xfrm>
            <a:off x="1539412" y="5854203"/>
            <a:ext cx="17080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Responsibility</a:t>
            </a:r>
          </a:p>
          <a:p>
            <a:r>
              <a:rPr lang="en-US" dirty="0"/>
              <a:t>Without Control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1C47F04-970E-4E43-BC24-3A9434E6F608}"/>
              </a:ext>
            </a:extLst>
          </p:cNvPr>
          <p:cNvSpPr txBox="1"/>
          <p:nvPr/>
        </p:nvSpPr>
        <p:spPr>
          <a:xfrm>
            <a:off x="3879295" y="4636372"/>
            <a:ext cx="1512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Things You Can Touch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CCB4DCE-9006-814D-88D8-947AB8065B31}"/>
              </a:ext>
            </a:extLst>
          </p:cNvPr>
          <p:cNvSpPr txBox="1"/>
          <p:nvPr/>
        </p:nvSpPr>
        <p:spPr>
          <a:xfrm>
            <a:off x="9605911" y="1067202"/>
            <a:ext cx="890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Shared </a:t>
            </a:r>
            <a:br>
              <a:rPr lang="en-US" dirty="0"/>
            </a:br>
            <a:r>
              <a:rPr lang="en-US" dirty="0"/>
              <a:t>Control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4374B94-FA08-8244-B36A-B93A9D574F6F}"/>
              </a:ext>
            </a:extLst>
          </p:cNvPr>
          <p:cNvSpPr txBox="1"/>
          <p:nvPr/>
        </p:nvSpPr>
        <p:spPr>
          <a:xfrm>
            <a:off x="7604765" y="3759384"/>
            <a:ext cx="15119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Control, But Can Cause Effects</a:t>
            </a:r>
          </a:p>
        </p:txBody>
      </p:sp>
    </p:spTree>
    <p:extLst>
      <p:ext uri="{BB962C8B-B14F-4D97-AF65-F5344CB8AC3E}">
        <p14:creationId xmlns:p14="http://schemas.microsoft.com/office/powerpoint/2010/main" val="31958956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25D0291-D6A9-6249-93F7-609A20D0C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46" y="635509"/>
            <a:ext cx="10129187" cy="558138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B5C1994-012B-8A47-8C88-8CED001803CC}"/>
              </a:ext>
            </a:extLst>
          </p:cNvPr>
          <p:cNvSpPr/>
          <p:nvPr/>
        </p:nvSpPr>
        <p:spPr>
          <a:xfrm>
            <a:off x="9943530" y="296435"/>
            <a:ext cx="2083324" cy="24026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71FC2F2-9345-BC47-9597-B1F0EA5439D8}"/>
              </a:ext>
            </a:extLst>
          </p:cNvPr>
          <p:cNvSpPr/>
          <p:nvPr/>
        </p:nvSpPr>
        <p:spPr>
          <a:xfrm>
            <a:off x="10074965" y="455052"/>
            <a:ext cx="420046" cy="420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V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9CFBA7-B402-3E47-80D2-13179AF1178D}"/>
              </a:ext>
            </a:extLst>
          </p:cNvPr>
          <p:cNvSpPr txBox="1"/>
          <p:nvPr/>
        </p:nvSpPr>
        <p:spPr>
          <a:xfrm>
            <a:off x="10545766" y="455052"/>
            <a:ext cx="1370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Vulnerability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24A6EA7-52A0-2647-A912-3EA478D37B13}"/>
              </a:ext>
            </a:extLst>
          </p:cNvPr>
          <p:cNvSpPr/>
          <p:nvPr/>
        </p:nvSpPr>
        <p:spPr>
          <a:xfrm>
            <a:off x="10086933" y="887206"/>
            <a:ext cx="420046" cy="420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865614C-557A-AE4D-8B5D-99CF5CCE1A74}"/>
              </a:ext>
            </a:extLst>
          </p:cNvPr>
          <p:cNvSpPr txBox="1"/>
          <p:nvPr/>
        </p:nvSpPr>
        <p:spPr>
          <a:xfrm>
            <a:off x="10545766" y="887206"/>
            <a:ext cx="1362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Dependency</a:t>
            </a:r>
          </a:p>
        </p:txBody>
      </p:sp>
      <p:sp>
        <p:nvSpPr>
          <p:cNvPr id="34" name="Right Arrow 33">
            <a:extLst>
              <a:ext uri="{FF2B5EF4-FFF2-40B4-BE49-F238E27FC236}">
                <a16:creationId xmlns:a16="http://schemas.microsoft.com/office/drawing/2014/main" id="{FD1B1898-F5D8-D445-9542-15369534126E}"/>
              </a:ext>
            </a:extLst>
          </p:cNvPr>
          <p:cNvSpPr/>
          <p:nvPr/>
        </p:nvSpPr>
        <p:spPr>
          <a:xfrm rot="10800000">
            <a:off x="10059111" y="2249332"/>
            <a:ext cx="444273" cy="339577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C4D6748-99DC-B442-9378-903A6FD28A3B}"/>
              </a:ext>
            </a:extLst>
          </p:cNvPr>
          <p:cNvSpPr/>
          <p:nvPr/>
        </p:nvSpPr>
        <p:spPr>
          <a:xfrm>
            <a:off x="10074965" y="1328787"/>
            <a:ext cx="420046" cy="420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4EAE7CF-1D2F-D744-8A5B-9102061E30D0}"/>
              </a:ext>
            </a:extLst>
          </p:cNvPr>
          <p:cNvSpPr/>
          <p:nvPr/>
        </p:nvSpPr>
        <p:spPr>
          <a:xfrm>
            <a:off x="10074965" y="1763622"/>
            <a:ext cx="420046" cy="420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7C6317-F9E2-644E-8EAC-51A70ECBC66B}"/>
              </a:ext>
            </a:extLst>
          </p:cNvPr>
          <p:cNvSpPr txBox="1"/>
          <p:nvPr/>
        </p:nvSpPr>
        <p:spPr>
          <a:xfrm>
            <a:off x="10600029" y="1404590"/>
            <a:ext cx="1590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Capability or</a:t>
            </a:r>
          </a:p>
          <a:p>
            <a:r>
              <a:rPr lang="en-US" dirty="0"/>
              <a:t>Exploit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23CF5A7-F9B6-0245-8D6F-DFAC0B946BB2}"/>
              </a:ext>
            </a:extLst>
          </p:cNvPr>
          <p:cNvSpPr txBox="1"/>
          <p:nvPr/>
        </p:nvSpPr>
        <p:spPr>
          <a:xfrm>
            <a:off x="10520811" y="2234455"/>
            <a:ext cx="772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Attack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AD631DC8-D5A1-E344-88E0-45F40A9810EA}"/>
              </a:ext>
            </a:extLst>
          </p:cNvPr>
          <p:cNvSpPr/>
          <p:nvPr/>
        </p:nvSpPr>
        <p:spPr>
          <a:xfrm>
            <a:off x="10495011" y="1343923"/>
            <a:ext cx="146494" cy="83898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0035A1D-3C3C-D140-802D-7F2BA3B51673}"/>
              </a:ext>
            </a:extLst>
          </p:cNvPr>
          <p:cNvSpPr/>
          <p:nvPr/>
        </p:nvSpPr>
        <p:spPr>
          <a:xfrm>
            <a:off x="3742964" y="2560502"/>
            <a:ext cx="420046" cy="420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V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4048AB3-EC6E-B44E-B377-3AB1D2D4FF5F}"/>
              </a:ext>
            </a:extLst>
          </p:cNvPr>
          <p:cNvSpPr/>
          <p:nvPr/>
        </p:nvSpPr>
        <p:spPr>
          <a:xfrm>
            <a:off x="5186623" y="2560502"/>
            <a:ext cx="420046" cy="420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52" name="Right Arrow 51">
            <a:extLst>
              <a:ext uri="{FF2B5EF4-FFF2-40B4-BE49-F238E27FC236}">
                <a16:creationId xmlns:a16="http://schemas.microsoft.com/office/drawing/2014/main" id="{80EA33BE-0D73-324A-ACCF-7D7FB5F9A27E}"/>
              </a:ext>
            </a:extLst>
          </p:cNvPr>
          <p:cNvSpPr/>
          <p:nvPr/>
        </p:nvSpPr>
        <p:spPr>
          <a:xfrm rot="19265259">
            <a:off x="1804935" y="3695462"/>
            <a:ext cx="1750092" cy="121663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8040DCF4-E105-E14D-80C8-65B80E2094F3}"/>
              </a:ext>
            </a:extLst>
          </p:cNvPr>
          <p:cNvSpPr/>
          <p:nvPr/>
        </p:nvSpPr>
        <p:spPr>
          <a:xfrm>
            <a:off x="2764624" y="3864879"/>
            <a:ext cx="420046" cy="420046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A876CE9D-A632-3849-97BA-400835B6AD4D}"/>
              </a:ext>
            </a:extLst>
          </p:cNvPr>
          <p:cNvSpPr/>
          <p:nvPr/>
        </p:nvSpPr>
        <p:spPr>
          <a:xfrm>
            <a:off x="3370071" y="3334894"/>
            <a:ext cx="420046" cy="420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V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783650-C186-8443-8EB6-CFDC897D425F}"/>
              </a:ext>
            </a:extLst>
          </p:cNvPr>
          <p:cNvSpPr/>
          <p:nvPr/>
        </p:nvSpPr>
        <p:spPr>
          <a:xfrm>
            <a:off x="10144752" y="2726121"/>
            <a:ext cx="374125" cy="368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71157F41-9659-774B-844F-0991691DB1D9}"/>
              </a:ext>
            </a:extLst>
          </p:cNvPr>
          <p:cNvSpPr/>
          <p:nvPr/>
        </p:nvSpPr>
        <p:spPr>
          <a:xfrm>
            <a:off x="10169135" y="3240955"/>
            <a:ext cx="399707" cy="344803"/>
          </a:xfrm>
          <a:custGeom>
            <a:avLst/>
            <a:gdLst>
              <a:gd name="connsiteX0" fmla="*/ 238057 w 399707"/>
              <a:gd name="connsiteY0" fmla="*/ 341231 h 344803"/>
              <a:gd name="connsiteX1" fmla="*/ 398312 w 399707"/>
              <a:gd name="connsiteY1" fmla="*/ 162121 h 344803"/>
              <a:gd name="connsiteX2" fmla="*/ 143789 w 399707"/>
              <a:gd name="connsiteY2" fmla="*/ 1866 h 344803"/>
              <a:gd name="connsiteX3" fmla="*/ 2387 w 399707"/>
              <a:gd name="connsiteY3" fmla="*/ 86707 h 344803"/>
              <a:gd name="connsiteX4" fmla="*/ 68374 w 399707"/>
              <a:gd name="connsiteY4" fmla="*/ 265816 h 344803"/>
              <a:gd name="connsiteX5" fmla="*/ 238057 w 399707"/>
              <a:gd name="connsiteY5" fmla="*/ 341231 h 344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9707" h="344803">
                <a:moveTo>
                  <a:pt x="238057" y="341231"/>
                </a:moveTo>
                <a:cubicBezTo>
                  <a:pt x="293047" y="323949"/>
                  <a:pt x="414023" y="218682"/>
                  <a:pt x="398312" y="162121"/>
                </a:cubicBezTo>
                <a:cubicBezTo>
                  <a:pt x="382601" y="105560"/>
                  <a:pt x="209776" y="14435"/>
                  <a:pt x="143789" y="1866"/>
                </a:cubicBezTo>
                <a:cubicBezTo>
                  <a:pt x="77801" y="-10703"/>
                  <a:pt x="14956" y="42715"/>
                  <a:pt x="2387" y="86707"/>
                </a:cubicBezTo>
                <a:cubicBezTo>
                  <a:pt x="-10182" y="130699"/>
                  <a:pt x="29096" y="221824"/>
                  <a:pt x="68374" y="265816"/>
                </a:cubicBezTo>
                <a:cubicBezTo>
                  <a:pt x="107652" y="309808"/>
                  <a:pt x="183067" y="358513"/>
                  <a:pt x="238057" y="341231"/>
                </a:cubicBezTo>
                <a:close/>
              </a:path>
            </a:pathLst>
          </a:custGeom>
          <a:noFill/>
          <a:ln w="381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B8291A1-FA2B-1A42-9BCF-13040F52C56E}"/>
              </a:ext>
            </a:extLst>
          </p:cNvPr>
          <p:cNvSpPr txBox="1"/>
          <p:nvPr/>
        </p:nvSpPr>
        <p:spPr>
          <a:xfrm>
            <a:off x="10520811" y="2697981"/>
            <a:ext cx="1522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Attack Surface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C741612-D599-0747-B464-2BD09F18DB82}"/>
              </a:ext>
            </a:extLst>
          </p:cNvPr>
          <p:cNvSpPr txBox="1"/>
          <p:nvPr/>
        </p:nvSpPr>
        <p:spPr>
          <a:xfrm>
            <a:off x="10531679" y="3211680"/>
            <a:ext cx="1059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Footprint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F58264D-1CD5-2E47-8557-ABB93D1C062D}"/>
              </a:ext>
            </a:extLst>
          </p:cNvPr>
          <p:cNvSpPr/>
          <p:nvPr/>
        </p:nvSpPr>
        <p:spPr>
          <a:xfrm>
            <a:off x="2840262" y="2093576"/>
            <a:ext cx="420046" cy="420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2271470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1" grpId="0" animBg="1"/>
      <p:bldP spid="52" grpId="0" animBg="1"/>
      <p:bldP spid="53" grpId="0" animBg="1"/>
      <p:bldP spid="54" grpId="0" animBg="1"/>
      <p:bldP spid="2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3CE5CAB-D21A-6D42-9A27-6722EF318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045" y="538322"/>
            <a:ext cx="10478529" cy="5890439"/>
          </a:xfrm>
          <a:prstGeom prst="rect">
            <a:avLst/>
          </a:prstGeom>
        </p:spPr>
      </p:pic>
      <p:sp>
        <p:nvSpPr>
          <p:cNvPr id="12" name="Right Arrow 11">
            <a:extLst>
              <a:ext uri="{FF2B5EF4-FFF2-40B4-BE49-F238E27FC236}">
                <a16:creationId xmlns:a16="http://schemas.microsoft.com/office/drawing/2014/main" id="{AB18B139-9DF7-904B-B041-3960EFA68491}"/>
              </a:ext>
            </a:extLst>
          </p:cNvPr>
          <p:cNvSpPr/>
          <p:nvPr/>
        </p:nvSpPr>
        <p:spPr>
          <a:xfrm rot="1815035">
            <a:off x="2851044" y="1605585"/>
            <a:ext cx="1750092" cy="121663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Direct Attack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9BDB141-F5AE-3B41-8A49-A8F85F322338}"/>
              </a:ext>
            </a:extLst>
          </p:cNvPr>
          <p:cNvSpPr/>
          <p:nvPr/>
        </p:nvSpPr>
        <p:spPr>
          <a:xfrm>
            <a:off x="4464623" y="2572360"/>
            <a:ext cx="420046" cy="420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V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D7A0A930-3ACE-2B45-B85B-8F50969D455D}"/>
              </a:ext>
            </a:extLst>
          </p:cNvPr>
          <p:cNvSpPr/>
          <p:nvPr/>
        </p:nvSpPr>
        <p:spPr>
          <a:xfrm>
            <a:off x="6490653" y="3347790"/>
            <a:ext cx="420046" cy="420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V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A54A094D-DB1A-BE4F-AFF3-8DBC2D3F21C5}"/>
              </a:ext>
            </a:extLst>
          </p:cNvPr>
          <p:cNvSpPr/>
          <p:nvPr/>
        </p:nvSpPr>
        <p:spPr>
          <a:xfrm>
            <a:off x="4079961" y="3483541"/>
            <a:ext cx="420046" cy="420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V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1D9F9C2B-2F6A-454D-906B-864E35EF3188}"/>
              </a:ext>
            </a:extLst>
          </p:cNvPr>
          <p:cNvSpPr/>
          <p:nvPr/>
        </p:nvSpPr>
        <p:spPr>
          <a:xfrm>
            <a:off x="7255629" y="1823790"/>
            <a:ext cx="420046" cy="420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V</a:t>
            </a:r>
          </a:p>
        </p:txBody>
      </p:sp>
      <p:sp>
        <p:nvSpPr>
          <p:cNvPr id="58" name="Right Arrow 57">
            <a:extLst>
              <a:ext uri="{FF2B5EF4-FFF2-40B4-BE49-F238E27FC236}">
                <a16:creationId xmlns:a16="http://schemas.microsoft.com/office/drawing/2014/main" id="{32EF9241-2F05-CE47-85CE-1D0C27DEC243}"/>
              </a:ext>
            </a:extLst>
          </p:cNvPr>
          <p:cNvSpPr/>
          <p:nvPr/>
        </p:nvSpPr>
        <p:spPr>
          <a:xfrm rot="3212179">
            <a:off x="5703311" y="416992"/>
            <a:ext cx="2056773" cy="121663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Indirect Attack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BDBDCAAD-E97A-9845-891E-2195F8AAD7E0}"/>
              </a:ext>
            </a:extLst>
          </p:cNvPr>
          <p:cNvSpPr/>
          <p:nvPr/>
        </p:nvSpPr>
        <p:spPr>
          <a:xfrm>
            <a:off x="6114604" y="2479857"/>
            <a:ext cx="420046" cy="420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</a:t>
            </a:r>
          </a:p>
        </p:txBody>
      </p:sp>
      <p:cxnSp>
        <p:nvCxnSpPr>
          <p:cNvPr id="19" name="Curved Connector 18">
            <a:extLst>
              <a:ext uri="{FF2B5EF4-FFF2-40B4-BE49-F238E27FC236}">
                <a16:creationId xmlns:a16="http://schemas.microsoft.com/office/drawing/2014/main" id="{A4F67E57-914D-0D48-859C-249BBCCD8BB4}"/>
              </a:ext>
            </a:extLst>
          </p:cNvPr>
          <p:cNvCxnSpPr>
            <a:cxnSpLocks/>
            <a:stCxn id="57" idx="2"/>
          </p:cNvCxnSpPr>
          <p:nvPr/>
        </p:nvCxnSpPr>
        <p:spPr>
          <a:xfrm rot="10800000" flipV="1">
            <a:off x="6534651" y="2033812"/>
            <a:ext cx="720979" cy="538547"/>
          </a:xfrm>
          <a:prstGeom prst="curvedConnector3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E809D93-C46F-6740-A0E4-33911110648C}"/>
              </a:ext>
            </a:extLst>
          </p:cNvPr>
          <p:cNvSpPr txBox="1"/>
          <p:nvPr/>
        </p:nvSpPr>
        <p:spPr>
          <a:xfrm>
            <a:off x="6560163" y="2572359"/>
            <a:ext cx="802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Effects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434903AE-483C-0D42-A854-15860A03C5B0}"/>
              </a:ext>
            </a:extLst>
          </p:cNvPr>
          <p:cNvSpPr/>
          <p:nvPr/>
        </p:nvSpPr>
        <p:spPr>
          <a:xfrm>
            <a:off x="9271953" y="3538380"/>
            <a:ext cx="420046" cy="420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V</a:t>
            </a:r>
          </a:p>
        </p:txBody>
      </p:sp>
      <p:sp>
        <p:nvSpPr>
          <p:cNvPr id="61" name="Right Arrow 60">
            <a:extLst>
              <a:ext uri="{FF2B5EF4-FFF2-40B4-BE49-F238E27FC236}">
                <a16:creationId xmlns:a16="http://schemas.microsoft.com/office/drawing/2014/main" id="{D538ED10-7FAB-0242-A8CE-92E03A61D692}"/>
              </a:ext>
            </a:extLst>
          </p:cNvPr>
          <p:cNvSpPr/>
          <p:nvPr/>
        </p:nvSpPr>
        <p:spPr>
          <a:xfrm rot="2896192" flipH="1">
            <a:off x="9894687" y="4699579"/>
            <a:ext cx="1991386" cy="121663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Indirect Attack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D84943FB-F823-C943-88D9-E26E95B1D2CC}"/>
              </a:ext>
            </a:extLst>
          </p:cNvPr>
          <p:cNvSpPr/>
          <p:nvPr/>
        </p:nvSpPr>
        <p:spPr>
          <a:xfrm>
            <a:off x="9865225" y="4245951"/>
            <a:ext cx="420046" cy="420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V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328DC22B-2AC5-A54E-A5DA-EB6EBFE8A28A}"/>
              </a:ext>
            </a:extLst>
          </p:cNvPr>
          <p:cNvSpPr/>
          <p:nvPr/>
        </p:nvSpPr>
        <p:spPr>
          <a:xfrm>
            <a:off x="5421261" y="4455974"/>
            <a:ext cx="420046" cy="420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FF6057BA-27DF-BA41-BC5F-C5A14D237257}"/>
              </a:ext>
            </a:extLst>
          </p:cNvPr>
          <p:cNvSpPr/>
          <p:nvPr/>
        </p:nvSpPr>
        <p:spPr>
          <a:xfrm>
            <a:off x="6475094" y="5473789"/>
            <a:ext cx="420046" cy="420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</a:t>
            </a:r>
          </a:p>
        </p:txBody>
      </p:sp>
      <p:cxnSp>
        <p:nvCxnSpPr>
          <p:cNvPr id="68" name="Curved Connector 67">
            <a:extLst>
              <a:ext uri="{FF2B5EF4-FFF2-40B4-BE49-F238E27FC236}">
                <a16:creationId xmlns:a16="http://schemas.microsoft.com/office/drawing/2014/main" id="{2B35A681-40BB-E94C-BCC7-5506A1BB6AF3}"/>
              </a:ext>
            </a:extLst>
          </p:cNvPr>
          <p:cNvCxnSpPr>
            <a:cxnSpLocks/>
          </p:cNvCxnSpPr>
          <p:nvPr/>
        </p:nvCxnSpPr>
        <p:spPr>
          <a:xfrm rot="10800000" flipV="1">
            <a:off x="6866671" y="3019266"/>
            <a:ext cx="2034675" cy="554579"/>
          </a:xfrm>
          <a:prstGeom prst="curvedConnector3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urved Connector 68">
            <a:extLst>
              <a:ext uri="{FF2B5EF4-FFF2-40B4-BE49-F238E27FC236}">
                <a16:creationId xmlns:a16="http://schemas.microsoft.com/office/drawing/2014/main" id="{0AD8C9BE-7B4F-A549-B8DF-BD94A4E918C0}"/>
              </a:ext>
            </a:extLst>
          </p:cNvPr>
          <p:cNvCxnSpPr>
            <a:cxnSpLocks/>
          </p:cNvCxnSpPr>
          <p:nvPr/>
        </p:nvCxnSpPr>
        <p:spPr>
          <a:xfrm rot="10800000" flipV="1">
            <a:off x="6814775" y="4275452"/>
            <a:ext cx="2877225" cy="1326062"/>
          </a:xfrm>
          <a:prstGeom prst="curvedConnector3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urved Connector 69">
            <a:extLst>
              <a:ext uri="{FF2B5EF4-FFF2-40B4-BE49-F238E27FC236}">
                <a16:creationId xmlns:a16="http://schemas.microsoft.com/office/drawing/2014/main" id="{64D73ACA-A46A-ED49-B64C-195DD5391D3F}"/>
              </a:ext>
            </a:extLst>
          </p:cNvPr>
          <p:cNvCxnSpPr>
            <a:cxnSpLocks/>
          </p:cNvCxnSpPr>
          <p:nvPr/>
        </p:nvCxnSpPr>
        <p:spPr>
          <a:xfrm rot="10800000">
            <a:off x="5631285" y="4843363"/>
            <a:ext cx="693343" cy="448205"/>
          </a:xfrm>
          <a:prstGeom prst="curvedConnector2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urved Connector 76">
            <a:extLst>
              <a:ext uri="{FF2B5EF4-FFF2-40B4-BE49-F238E27FC236}">
                <a16:creationId xmlns:a16="http://schemas.microsoft.com/office/drawing/2014/main" id="{93DA5612-18A8-BC46-8FEF-26B00E598213}"/>
              </a:ext>
            </a:extLst>
          </p:cNvPr>
          <p:cNvCxnSpPr>
            <a:cxnSpLocks/>
          </p:cNvCxnSpPr>
          <p:nvPr/>
        </p:nvCxnSpPr>
        <p:spPr>
          <a:xfrm rot="16200000" flipV="1">
            <a:off x="9566873" y="3877889"/>
            <a:ext cx="323409" cy="273296"/>
          </a:xfrm>
          <a:prstGeom prst="curvedConnector3">
            <a:avLst>
              <a:gd name="adj1" fmla="val 50000"/>
            </a:avLst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A16B2C83-EAD7-C34C-BABD-9054E7FD5D10}"/>
              </a:ext>
            </a:extLst>
          </p:cNvPr>
          <p:cNvSpPr txBox="1"/>
          <p:nvPr/>
        </p:nvSpPr>
        <p:spPr>
          <a:xfrm>
            <a:off x="4401349" y="2118419"/>
            <a:ext cx="802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Effects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397C6AA-60B4-8341-A61F-41F6D3539ED4}"/>
              </a:ext>
            </a:extLst>
          </p:cNvPr>
          <p:cNvSpPr txBox="1"/>
          <p:nvPr/>
        </p:nvSpPr>
        <p:spPr>
          <a:xfrm>
            <a:off x="6628223" y="3747607"/>
            <a:ext cx="802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Effects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FC048B9-79A0-B949-9A2E-874FBD7232B8}"/>
              </a:ext>
            </a:extLst>
          </p:cNvPr>
          <p:cNvSpPr txBox="1"/>
          <p:nvPr/>
        </p:nvSpPr>
        <p:spPr>
          <a:xfrm>
            <a:off x="5876615" y="4689955"/>
            <a:ext cx="802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Effects</a:t>
            </a:r>
          </a:p>
        </p:txBody>
      </p:sp>
    </p:spTree>
    <p:extLst>
      <p:ext uri="{BB962C8B-B14F-4D97-AF65-F5344CB8AC3E}">
        <p14:creationId xmlns:p14="http://schemas.microsoft.com/office/powerpoint/2010/main" val="3472759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22" grpId="0"/>
      <p:bldP spid="60" grpId="0" animBg="1"/>
      <p:bldP spid="61" grpId="0" animBg="1"/>
      <p:bldP spid="64" grpId="0" animBg="1"/>
      <p:bldP spid="65" grpId="0" animBg="1"/>
      <p:bldP spid="66" grpId="0" animBg="1"/>
      <p:bldP spid="78" grpId="0"/>
      <p:bldP spid="78" grpId="1"/>
      <p:bldP spid="79" grpId="0"/>
      <p:bldP spid="8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87565-F91D-AB4F-9353-9BE9C07F5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Cases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4831383-F83A-2B4E-963F-8646FA5FE990}"/>
              </a:ext>
            </a:extLst>
          </p:cNvPr>
          <p:cNvCxnSpPr>
            <a:cxnSpLocks/>
          </p:cNvCxnSpPr>
          <p:nvPr/>
        </p:nvCxnSpPr>
        <p:spPr>
          <a:xfrm>
            <a:off x="3671455" y="2848592"/>
            <a:ext cx="4395403" cy="334784"/>
          </a:xfrm>
          <a:prstGeom prst="line">
            <a:avLst/>
          </a:prstGeom>
          <a:ln w="57150"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15CEA6-CABE-2949-8A16-76B7BE097A56}"/>
              </a:ext>
            </a:extLst>
          </p:cNvPr>
          <p:cNvSpPr/>
          <p:nvPr/>
        </p:nvSpPr>
        <p:spPr>
          <a:xfrm>
            <a:off x="3054928" y="2484921"/>
            <a:ext cx="5985164" cy="2799531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DF6F9B7-0981-504D-BE60-FB8F340CAD18}"/>
              </a:ext>
            </a:extLst>
          </p:cNvPr>
          <p:cNvGrpSpPr/>
          <p:nvPr/>
        </p:nvGrpSpPr>
        <p:grpSpPr>
          <a:xfrm>
            <a:off x="531630" y="2065395"/>
            <a:ext cx="3638589" cy="3638589"/>
            <a:chOff x="476211" y="1026434"/>
            <a:chExt cx="3638589" cy="3638589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D9675D7-9350-764E-98C6-EA56761DCE4B}"/>
                </a:ext>
              </a:extLst>
            </p:cNvPr>
            <p:cNvSpPr/>
            <p:nvPr/>
          </p:nvSpPr>
          <p:spPr>
            <a:xfrm>
              <a:off x="476211" y="1026434"/>
              <a:ext cx="3638589" cy="36385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F309D51-F27C-2045-B47A-4DC0D4DDAF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865" y="2193402"/>
              <a:ext cx="3001280" cy="1369712"/>
            </a:xfrm>
            <a:prstGeom prst="rect">
              <a:avLst/>
            </a:prstGeom>
          </p:spPr>
        </p:pic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4B2A769E-AB5F-304B-B4F9-87B1822D5867}"/>
              </a:ext>
            </a:extLst>
          </p:cNvPr>
          <p:cNvSpPr/>
          <p:nvPr/>
        </p:nvSpPr>
        <p:spPr>
          <a:xfrm>
            <a:off x="7924800" y="2065394"/>
            <a:ext cx="3638589" cy="36385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Attacker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00A7C44-65A0-3A4A-BE85-768E0AB48948}"/>
              </a:ext>
            </a:extLst>
          </p:cNvPr>
          <p:cNvCxnSpPr>
            <a:cxnSpLocks/>
          </p:cNvCxnSpPr>
          <p:nvPr/>
        </p:nvCxnSpPr>
        <p:spPr>
          <a:xfrm flipH="1" flipV="1">
            <a:off x="3851565" y="4898575"/>
            <a:ext cx="4606094" cy="223562"/>
          </a:xfrm>
          <a:prstGeom prst="line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FD347CF-8431-004A-90C9-54575E48694E}"/>
              </a:ext>
            </a:extLst>
          </p:cNvPr>
          <p:cNvSpPr txBox="1"/>
          <p:nvPr/>
        </p:nvSpPr>
        <p:spPr>
          <a:xfrm>
            <a:off x="4913910" y="4520084"/>
            <a:ext cx="2612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Dependency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2942087-4F8B-4E42-BCAC-C602BE227BEB}"/>
              </a:ext>
            </a:extLst>
          </p:cNvPr>
          <p:cNvCxnSpPr>
            <a:cxnSpLocks/>
          </p:cNvCxnSpPr>
          <p:nvPr/>
        </p:nvCxnSpPr>
        <p:spPr>
          <a:xfrm flipV="1">
            <a:off x="4170219" y="4355043"/>
            <a:ext cx="3896638" cy="8952"/>
          </a:xfrm>
          <a:prstGeom prst="line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1906A071-C114-D149-A857-537FB8CBA5EC}"/>
              </a:ext>
            </a:extLst>
          </p:cNvPr>
          <p:cNvSpPr txBox="1"/>
          <p:nvPr/>
        </p:nvSpPr>
        <p:spPr>
          <a:xfrm>
            <a:off x="4327332" y="3409888"/>
            <a:ext cx="3654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Information Leakage</a:t>
            </a:r>
            <a:br>
              <a:rPr lang="en-US" sz="2800" dirty="0"/>
            </a:br>
            <a:r>
              <a:rPr lang="en-US" sz="2800" dirty="0"/>
              <a:t>&amp; Side Channels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A726A21-AEC0-8544-AB03-C5DE67861BE0}"/>
              </a:ext>
            </a:extLst>
          </p:cNvPr>
          <p:cNvCxnSpPr>
            <a:cxnSpLocks/>
          </p:cNvCxnSpPr>
          <p:nvPr/>
        </p:nvCxnSpPr>
        <p:spPr>
          <a:xfrm flipH="1" flipV="1">
            <a:off x="4054834" y="3202707"/>
            <a:ext cx="4012024" cy="72250"/>
          </a:xfrm>
          <a:prstGeom prst="line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3F7B7A7E-CD49-B549-A00D-4710E6F904FB}"/>
              </a:ext>
            </a:extLst>
          </p:cNvPr>
          <p:cNvSpPr txBox="1"/>
          <p:nvPr/>
        </p:nvSpPr>
        <p:spPr>
          <a:xfrm>
            <a:off x="4214563" y="2676973"/>
            <a:ext cx="3654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“Blind” Attacks</a:t>
            </a:r>
          </a:p>
        </p:txBody>
      </p:sp>
    </p:spTree>
    <p:extLst>
      <p:ext uri="{BB962C8B-B14F-4D97-AF65-F5344CB8AC3E}">
        <p14:creationId xmlns:p14="http://schemas.microsoft.com/office/powerpoint/2010/main" val="343846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9" grpId="0"/>
      <p:bldP spid="3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4C66A-9B57-334A-A9A1-65E95C85A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163" y="-15738"/>
            <a:ext cx="10515600" cy="1325563"/>
          </a:xfrm>
        </p:spPr>
        <p:txBody>
          <a:bodyPr/>
          <a:lstStyle/>
          <a:p>
            <a:r>
              <a:rPr lang="en-US" dirty="0"/>
              <a:t>Virtual and Physical Changes over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4D65C-7587-D442-B9D3-D79F951DA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9916" y="1143488"/>
            <a:ext cx="8869391" cy="559875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Big Changes</a:t>
            </a:r>
          </a:p>
          <a:p>
            <a:r>
              <a:rPr lang="en-US" dirty="0"/>
              <a:t>Mergers and Acquisitions</a:t>
            </a:r>
          </a:p>
          <a:p>
            <a:r>
              <a:rPr lang="en-US" dirty="0"/>
              <a:t>Organization shifts to work from home due to COVID</a:t>
            </a:r>
          </a:p>
          <a:p>
            <a:r>
              <a:rPr lang="en-US" dirty="0"/>
              <a:t>Moving from data center to a cloud architecture</a:t>
            </a:r>
          </a:p>
          <a:p>
            <a:r>
              <a:rPr lang="en-US" dirty="0"/>
              <a:t>OS upgrade to an end point fleet</a:t>
            </a:r>
          </a:p>
          <a:p>
            <a:r>
              <a:rPr lang="en-US" dirty="0"/>
              <a:t>Sub-contracting a major project</a:t>
            </a:r>
          </a:p>
          <a:p>
            <a:r>
              <a:rPr lang="en-US" dirty="0"/>
              <a:t>Continuous movement of workforce’s cell phones and laptops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b="1" dirty="0"/>
              <a:t>Small Changes</a:t>
            </a:r>
          </a:p>
          <a:p>
            <a:r>
              <a:rPr lang="en-US" dirty="0"/>
              <a:t>Patching an endpoint</a:t>
            </a:r>
          </a:p>
          <a:p>
            <a:r>
              <a:rPr lang="en-US" dirty="0"/>
              <a:t>Employee comes home and continues work in home office</a:t>
            </a:r>
          </a:p>
          <a:p>
            <a:r>
              <a:rPr lang="en-US" dirty="0"/>
              <a:t>Configuring firewall for new 3</a:t>
            </a:r>
            <a:r>
              <a:rPr lang="en-US" baseline="30000" dirty="0"/>
              <a:t>rd</a:t>
            </a:r>
            <a:r>
              <a:rPr lang="en-US" dirty="0"/>
              <a:t> party service</a:t>
            </a:r>
          </a:p>
          <a:p>
            <a:r>
              <a:rPr lang="en-US" dirty="0"/>
              <a:t>Employee goes to a conference</a:t>
            </a:r>
          </a:p>
          <a:p>
            <a:r>
              <a:rPr lang="en-US" dirty="0"/>
              <a:t>Cosmic rays flip a bit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2EC6BC-D337-0549-ABBA-37C43AEDFD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t="1065" r="47248" b="-1065"/>
          <a:stretch/>
        </p:blipFill>
        <p:spPr>
          <a:xfrm>
            <a:off x="747119" y="982716"/>
            <a:ext cx="2105841" cy="26473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D48443-752A-E942-A812-8016582576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750" t="4890" r="-359" b="3471"/>
          <a:stretch/>
        </p:blipFill>
        <p:spPr>
          <a:xfrm>
            <a:off x="1169151" y="4129604"/>
            <a:ext cx="1277835" cy="201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2488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2AED42FF-DFB8-1745-916D-138C0CCFE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031" y="1527444"/>
            <a:ext cx="4235037" cy="467281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7FBFD00-2BDE-9F49-85A3-D3FF443B3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5179" y="704875"/>
            <a:ext cx="4238835" cy="467700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661CA16-8D69-1D40-95F4-47C0806EE515}"/>
              </a:ext>
            </a:extLst>
          </p:cNvPr>
          <p:cNvSpPr txBox="1"/>
          <p:nvPr/>
        </p:nvSpPr>
        <p:spPr>
          <a:xfrm>
            <a:off x="7882969" y="173597"/>
            <a:ext cx="23272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Attacker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9C383EF-F2A2-5A40-ABA0-8F55B36136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8424" y="173597"/>
            <a:ext cx="2328250" cy="1062557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549EE71-55CA-9540-B467-523AFA6C2783}"/>
              </a:ext>
            </a:extLst>
          </p:cNvPr>
          <p:cNvSpPr/>
          <p:nvPr/>
        </p:nvSpPr>
        <p:spPr>
          <a:xfrm>
            <a:off x="8372654" y="784643"/>
            <a:ext cx="434415" cy="74280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7B1DDFA-C864-124C-8714-A88E0699DC02}"/>
              </a:ext>
            </a:extLst>
          </p:cNvPr>
          <p:cNvCxnSpPr>
            <a:cxnSpLocks/>
            <a:stCxn id="24" idx="2"/>
          </p:cNvCxnSpPr>
          <p:nvPr/>
        </p:nvCxnSpPr>
        <p:spPr>
          <a:xfrm flipH="1">
            <a:off x="8229600" y="1527444"/>
            <a:ext cx="360262" cy="43146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EE6EE86-D48F-6646-A70C-AFE0A1E8746E}"/>
              </a:ext>
            </a:extLst>
          </p:cNvPr>
          <p:cNvCxnSpPr>
            <a:cxnSpLocks/>
          </p:cNvCxnSpPr>
          <p:nvPr/>
        </p:nvCxnSpPr>
        <p:spPr>
          <a:xfrm>
            <a:off x="8229600" y="2240280"/>
            <a:ext cx="0" cy="61264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8DC3B68-8704-DD4F-B447-B0951F8ED02D}"/>
              </a:ext>
            </a:extLst>
          </p:cNvPr>
          <p:cNvCxnSpPr>
            <a:cxnSpLocks/>
          </p:cNvCxnSpPr>
          <p:nvPr/>
        </p:nvCxnSpPr>
        <p:spPr>
          <a:xfrm flipH="1" flipV="1">
            <a:off x="3447288" y="2240280"/>
            <a:ext cx="463296" cy="52953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12">
            <a:extLst>
              <a:ext uri="{FF2B5EF4-FFF2-40B4-BE49-F238E27FC236}">
                <a16:creationId xmlns:a16="http://schemas.microsoft.com/office/drawing/2014/main" id="{25D6AC1A-A756-6543-B7EF-0BBED6AA00DE}"/>
              </a:ext>
            </a:extLst>
          </p:cNvPr>
          <p:cNvSpPr/>
          <p:nvPr/>
        </p:nvSpPr>
        <p:spPr>
          <a:xfrm>
            <a:off x="1408176" y="1415227"/>
            <a:ext cx="1901952" cy="349565"/>
          </a:xfrm>
          <a:custGeom>
            <a:avLst/>
            <a:gdLst>
              <a:gd name="connsiteX0" fmla="*/ 1700784 w 1700784"/>
              <a:gd name="connsiteY0" fmla="*/ 230693 h 349565"/>
              <a:gd name="connsiteX1" fmla="*/ 1060704 w 1700784"/>
              <a:gd name="connsiteY1" fmla="*/ 2093 h 349565"/>
              <a:gd name="connsiteX2" fmla="*/ 0 w 1700784"/>
              <a:gd name="connsiteY2" fmla="*/ 349565 h 34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00784" h="349565">
                <a:moveTo>
                  <a:pt x="1700784" y="230693"/>
                </a:moveTo>
                <a:cubicBezTo>
                  <a:pt x="1522476" y="106487"/>
                  <a:pt x="1344168" y="-17719"/>
                  <a:pt x="1060704" y="2093"/>
                </a:cubicBezTo>
                <a:cubicBezTo>
                  <a:pt x="777240" y="21905"/>
                  <a:pt x="388620" y="185735"/>
                  <a:pt x="0" y="349565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72438C0-65CA-784E-8B17-B89639ED1DED}"/>
              </a:ext>
            </a:extLst>
          </p:cNvPr>
          <p:cNvCxnSpPr>
            <a:cxnSpLocks/>
          </p:cNvCxnSpPr>
          <p:nvPr/>
        </p:nvCxnSpPr>
        <p:spPr>
          <a:xfrm>
            <a:off x="1258424" y="2246908"/>
            <a:ext cx="0" cy="45057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4510176-6870-2F42-B52F-63E814D727E6}"/>
              </a:ext>
            </a:extLst>
          </p:cNvPr>
          <p:cNvCxnSpPr>
            <a:cxnSpLocks/>
          </p:cNvCxnSpPr>
          <p:nvPr/>
        </p:nvCxnSpPr>
        <p:spPr>
          <a:xfrm>
            <a:off x="1258424" y="3149168"/>
            <a:ext cx="277768" cy="55415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0CFD205-1594-4249-97B4-14063DD8168E}"/>
              </a:ext>
            </a:extLst>
          </p:cNvPr>
          <p:cNvSpPr txBox="1"/>
          <p:nvPr/>
        </p:nvSpPr>
        <p:spPr>
          <a:xfrm>
            <a:off x="1536192" y="3599740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X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32B8D6B-1270-4640-9064-B168E0D150F4}"/>
              </a:ext>
            </a:extLst>
          </p:cNvPr>
          <p:cNvCxnSpPr>
            <a:cxnSpLocks/>
          </p:cNvCxnSpPr>
          <p:nvPr/>
        </p:nvCxnSpPr>
        <p:spPr>
          <a:xfrm flipH="1">
            <a:off x="4413303" y="3703320"/>
            <a:ext cx="3295089" cy="813420"/>
          </a:xfrm>
          <a:prstGeom prst="straightConnector1">
            <a:avLst/>
          </a:prstGeom>
          <a:ln w="76200"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4C98040-2702-2D48-A45F-FA8129147D43}"/>
              </a:ext>
            </a:extLst>
          </p:cNvPr>
          <p:cNvCxnSpPr>
            <a:cxnSpLocks/>
          </p:cNvCxnSpPr>
          <p:nvPr/>
        </p:nvCxnSpPr>
        <p:spPr>
          <a:xfrm flipH="1">
            <a:off x="4413273" y="1145489"/>
            <a:ext cx="3295089" cy="813420"/>
          </a:xfrm>
          <a:prstGeom prst="straightConnector1">
            <a:avLst/>
          </a:prstGeom>
          <a:ln w="76200"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251D3CC-ADF6-2E44-9E99-0A4689DD25FF}"/>
              </a:ext>
            </a:extLst>
          </p:cNvPr>
          <p:cNvCxnSpPr>
            <a:cxnSpLocks/>
          </p:cNvCxnSpPr>
          <p:nvPr/>
        </p:nvCxnSpPr>
        <p:spPr>
          <a:xfrm flipH="1" flipV="1">
            <a:off x="4470331" y="2019800"/>
            <a:ext cx="3238031" cy="121734"/>
          </a:xfrm>
          <a:prstGeom prst="straightConnector1">
            <a:avLst/>
          </a:prstGeom>
          <a:ln w="76200"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726ECBE-69BA-9747-834C-E26D5147629E}"/>
              </a:ext>
            </a:extLst>
          </p:cNvPr>
          <p:cNvCxnSpPr>
            <a:cxnSpLocks/>
          </p:cNvCxnSpPr>
          <p:nvPr/>
        </p:nvCxnSpPr>
        <p:spPr>
          <a:xfrm flipH="1" flipV="1">
            <a:off x="4413273" y="3913632"/>
            <a:ext cx="3295089" cy="996696"/>
          </a:xfrm>
          <a:prstGeom prst="straightConnector1">
            <a:avLst/>
          </a:prstGeom>
          <a:ln w="76200"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EE9286D-41CC-184C-A7D0-A1D102CB1AA9}"/>
              </a:ext>
            </a:extLst>
          </p:cNvPr>
          <p:cNvCxnSpPr>
            <a:cxnSpLocks/>
          </p:cNvCxnSpPr>
          <p:nvPr/>
        </p:nvCxnSpPr>
        <p:spPr>
          <a:xfrm flipH="1" flipV="1">
            <a:off x="4441803" y="2944369"/>
            <a:ext cx="3266559" cy="108153"/>
          </a:xfrm>
          <a:prstGeom prst="straightConnector1">
            <a:avLst/>
          </a:prstGeom>
          <a:ln w="76200"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D0B714A-CE7E-B14D-87B3-9AB0FA5FEEAE}"/>
              </a:ext>
            </a:extLst>
          </p:cNvPr>
          <p:cNvCxnSpPr>
            <a:cxnSpLocks/>
          </p:cNvCxnSpPr>
          <p:nvPr/>
        </p:nvCxnSpPr>
        <p:spPr>
          <a:xfrm flipH="1" flipV="1">
            <a:off x="4114801" y="2935225"/>
            <a:ext cx="3593591" cy="10815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Freeform 50">
            <a:extLst>
              <a:ext uri="{FF2B5EF4-FFF2-40B4-BE49-F238E27FC236}">
                <a16:creationId xmlns:a16="http://schemas.microsoft.com/office/drawing/2014/main" id="{627818C9-B6EC-B044-9572-53089D543672}"/>
              </a:ext>
            </a:extLst>
          </p:cNvPr>
          <p:cNvSpPr/>
          <p:nvPr/>
        </p:nvSpPr>
        <p:spPr>
          <a:xfrm rot="21200545">
            <a:off x="4401004" y="1015590"/>
            <a:ext cx="4360764" cy="4652206"/>
          </a:xfrm>
          <a:custGeom>
            <a:avLst/>
            <a:gdLst>
              <a:gd name="connsiteX0" fmla="*/ 4242832 w 4714963"/>
              <a:gd name="connsiteY0" fmla="*/ 259178 h 3531901"/>
              <a:gd name="connsiteX1" fmla="*/ 613513 w 4714963"/>
              <a:gd name="connsiteY1" fmla="*/ 259178 h 3531901"/>
              <a:gd name="connsiteX2" fmla="*/ 358989 w 4714963"/>
              <a:gd name="connsiteY2" fmla="*/ 3530279 h 3531901"/>
              <a:gd name="connsiteX3" fmla="*/ 4252259 w 4714963"/>
              <a:gd name="connsiteY3" fmla="*/ 692811 h 3531901"/>
              <a:gd name="connsiteX4" fmla="*/ 4242832 w 4714963"/>
              <a:gd name="connsiteY4" fmla="*/ 259178 h 3531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14963" h="3531901">
                <a:moveTo>
                  <a:pt x="4242832" y="259178"/>
                </a:moveTo>
                <a:cubicBezTo>
                  <a:pt x="3636374" y="186906"/>
                  <a:pt x="1260820" y="-286006"/>
                  <a:pt x="613513" y="259178"/>
                </a:cubicBezTo>
                <a:cubicBezTo>
                  <a:pt x="-33794" y="804362"/>
                  <a:pt x="-247469" y="3458007"/>
                  <a:pt x="358989" y="3530279"/>
                </a:cubicBezTo>
                <a:cubicBezTo>
                  <a:pt x="965447" y="3602551"/>
                  <a:pt x="3612808" y="1239566"/>
                  <a:pt x="4252259" y="692811"/>
                </a:cubicBezTo>
                <a:cubicBezTo>
                  <a:pt x="4891710" y="146056"/>
                  <a:pt x="4849290" y="331450"/>
                  <a:pt x="4242832" y="259178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B55EF47F-0CB5-2441-8CC7-94E78B9B0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9933" y="1668834"/>
            <a:ext cx="4038600" cy="3083050"/>
          </a:xfrm>
        </p:spPr>
        <p:txBody>
          <a:bodyPr>
            <a:noAutofit/>
          </a:bodyPr>
          <a:lstStyle/>
          <a:p>
            <a:r>
              <a:rPr lang="en-US" sz="2200" dirty="0">
                <a:solidFill>
                  <a:schemeClr val="bg1"/>
                </a:solidFill>
              </a:rPr>
              <a:t>What Can Be Seen</a:t>
            </a:r>
          </a:p>
          <a:p>
            <a:r>
              <a:rPr lang="en-US" sz="2200" dirty="0">
                <a:solidFill>
                  <a:schemeClr val="bg1"/>
                </a:solidFill>
              </a:rPr>
              <a:t>What Can Be Reached</a:t>
            </a:r>
          </a:p>
          <a:p>
            <a:pPr marL="285750" indent="-285750"/>
            <a:r>
              <a:rPr lang="en-US" sz="2200" dirty="0">
                <a:solidFill>
                  <a:schemeClr val="bg1"/>
                </a:solidFill>
              </a:rPr>
              <a:t>What is Vulnerable</a:t>
            </a:r>
          </a:p>
          <a:p>
            <a:pPr marL="285750" indent="-285750"/>
            <a:r>
              <a:rPr lang="en-US" sz="2200" dirty="0">
                <a:solidFill>
                  <a:schemeClr val="bg1"/>
                </a:solidFill>
              </a:rPr>
              <a:t>What is Exploitable</a:t>
            </a:r>
          </a:p>
          <a:p>
            <a:pPr marL="285750" indent="-285750"/>
            <a:r>
              <a:rPr lang="en-US" sz="2200" dirty="0">
                <a:solidFill>
                  <a:schemeClr val="bg1"/>
                </a:solidFill>
              </a:rPr>
              <a:t>Effects Desired</a:t>
            </a:r>
          </a:p>
          <a:p>
            <a:pPr marL="285750" indent="-285750"/>
            <a:r>
              <a:rPr lang="en-US" sz="2200" dirty="0">
                <a:solidFill>
                  <a:schemeClr val="bg1"/>
                </a:solidFill>
              </a:rPr>
              <a:t>Work Factor</a:t>
            </a:r>
          </a:p>
          <a:p>
            <a:pPr marL="285750" indent="-285750"/>
            <a:r>
              <a:rPr lang="en-US" sz="2200" dirty="0">
                <a:solidFill>
                  <a:schemeClr val="bg1"/>
                </a:solidFill>
              </a:rPr>
              <a:t>Value</a:t>
            </a:r>
          </a:p>
          <a:p>
            <a:pPr marL="285750" indent="-285750"/>
            <a:r>
              <a:rPr lang="en-US" sz="2200" dirty="0">
                <a:solidFill>
                  <a:schemeClr val="bg1"/>
                </a:solidFill>
              </a:rPr>
              <a:t>Risk</a:t>
            </a:r>
          </a:p>
          <a:p>
            <a:pPr marL="285750" indent="-285750"/>
            <a:r>
              <a:rPr lang="en-US" sz="2200" dirty="0">
                <a:solidFill>
                  <a:schemeClr val="bg1"/>
                </a:solidFill>
              </a:rPr>
              <a:t>ROI</a:t>
            </a:r>
          </a:p>
          <a:p>
            <a:endParaRPr lang="en-US" sz="2200" dirty="0">
              <a:solidFill>
                <a:schemeClr val="bg1"/>
              </a:solidFill>
            </a:endParaRPr>
          </a:p>
          <a:p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14F7679-B71D-4741-950B-82B70373C466}"/>
              </a:ext>
            </a:extLst>
          </p:cNvPr>
          <p:cNvSpPr txBox="1"/>
          <p:nvPr/>
        </p:nvSpPr>
        <p:spPr>
          <a:xfrm>
            <a:off x="8229600" y="6385302"/>
            <a:ext cx="1704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Pause</a:t>
            </a:r>
          </a:p>
        </p:txBody>
      </p:sp>
    </p:spTree>
    <p:extLst>
      <p:ext uri="{BB962C8B-B14F-4D97-AF65-F5344CB8AC3E}">
        <p14:creationId xmlns:p14="http://schemas.microsoft.com/office/powerpoint/2010/main" val="93312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3" grpId="0" animBg="1"/>
      <p:bldP spid="27" grpId="0"/>
      <p:bldP spid="51" grpId="0" animBg="1"/>
      <p:bldP spid="52" grpId="0" build="allAtOnce"/>
      <p:bldP spid="5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1841355-4FF1-5146-A35C-4A428397590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12481" y="516179"/>
          <a:ext cx="11531598" cy="5852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55685">
                  <a:extLst>
                    <a:ext uri="{9D8B030D-6E8A-4147-A177-3AD203B41FA5}">
                      <a16:colId xmlns:a16="http://schemas.microsoft.com/office/drawing/2014/main" val="2794277149"/>
                    </a:ext>
                  </a:extLst>
                </a:gridCol>
                <a:gridCol w="1988181">
                  <a:extLst>
                    <a:ext uri="{9D8B030D-6E8A-4147-A177-3AD203B41FA5}">
                      <a16:colId xmlns:a16="http://schemas.microsoft.com/office/drawing/2014/main" val="4199289423"/>
                    </a:ext>
                  </a:extLst>
                </a:gridCol>
                <a:gridCol w="1921933">
                  <a:extLst>
                    <a:ext uri="{9D8B030D-6E8A-4147-A177-3AD203B41FA5}">
                      <a16:colId xmlns:a16="http://schemas.microsoft.com/office/drawing/2014/main" val="1724270229"/>
                    </a:ext>
                  </a:extLst>
                </a:gridCol>
                <a:gridCol w="1921933">
                  <a:extLst>
                    <a:ext uri="{9D8B030D-6E8A-4147-A177-3AD203B41FA5}">
                      <a16:colId xmlns:a16="http://schemas.microsoft.com/office/drawing/2014/main" val="1915605898"/>
                    </a:ext>
                  </a:extLst>
                </a:gridCol>
                <a:gridCol w="1921933">
                  <a:extLst>
                    <a:ext uri="{9D8B030D-6E8A-4147-A177-3AD203B41FA5}">
                      <a16:colId xmlns:a16="http://schemas.microsoft.com/office/drawing/2014/main" val="2197354800"/>
                    </a:ext>
                  </a:extLst>
                </a:gridCol>
                <a:gridCol w="1921933">
                  <a:extLst>
                    <a:ext uri="{9D8B030D-6E8A-4147-A177-3AD203B41FA5}">
                      <a16:colId xmlns:a16="http://schemas.microsoft.com/office/drawing/2014/main" val="1132157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“Touch”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Shared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Responsibility, Not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Other Things That Can Affect You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859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Human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Onsite</a:t>
                      </a:r>
                    </a:p>
                    <a:p>
                      <a:r>
                        <a:rPr lang="en-US" dirty="0"/>
                        <a:t>Workforce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Distributed workforce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Contractors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Party vendors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Family members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360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Persona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Organizational user accounts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Cloud</a:t>
                      </a:r>
                      <a:r>
                        <a:rPr lang="en-US" baseline="0" dirty="0"/>
                        <a:t> service accounts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Company social media presence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Company officer social media presence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Influencers,</a:t>
                      </a:r>
                    </a:p>
                    <a:p>
                      <a:r>
                        <a:rPr lang="en-US" dirty="0"/>
                        <a:t>Fraudulent</a:t>
                      </a:r>
                      <a:r>
                        <a:rPr lang="en-US" baseline="0" dirty="0"/>
                        <a:t> personas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296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Virtual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On-premises OS and software 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Enterprise cryptographic keys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Cloud services, VPC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Party software updates, Registrar and DNS records, </a:t>
                      </a:r>
                    </a:p>
                    <a:p>
                      <a:r>
                        <a:rPr lang="en-US" dirty="0"/>
                        <a:t>Offsite storage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OS and cloud vulnerabilities, Cryptographic flaws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560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Physical (Infrastructure)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Data center,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On-premises hardware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Remote</a:t>
                      </a:r>
                      <a:r>
                        <a:rPr lang="en-US" baseline="0" dirty="0"/>
                        <a:t> employee devices, </a:t>
                      </a:r>
                      <a:r>
                        <a:rPr lang="en-US" dirty="0"/>
                        <a:t>Leased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/>
                        <a:t>data center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Shared data center/</a:t>
                      </a:r>
                      <a:r>
                        <a:rPr lang="en-US" dirty="0" err="1"/>
                        <a:t>CoLo</a:t>
                      </a:r>
                      <a:r>
                        <a:rPr lang="en-US" dirty="0"/>
                        <a:t>, </a:t>
                      </a:r>
                    </a:p>
                    <a:p>
                      <a:r>
                        <a:rPr lang="en-US" dirty="0"/>
                        <a:t>Facility</a:t>
                      </a:r>
                      <a:r>
                        <a:rPr lang="en-US" baseline="0" dirty="0"/>
                        <a:t> 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BYOD, Rogue hardware, Cloud provider</a:t>
                      </a:r>
                      <a:r>
                        <a:rPr lang="en-US" baseline="0" dirty="0"/>
                        <a:t> hardware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Network service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/>
                        <a:t>providers, Undersea cables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969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Physical (Environmental)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Onsite wireless,</a:t>
                      </a:r>
                    </a:p>
                    <a:p>
                      <a:r>
                        <a:rPr lang="en-US" dirty="0"/>
                        <a:t>Facility HVAC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EM emissions,</a:t>
                      </a:r>
                    </a:p>
                    <a:p>
                      <a:r>
                        <a:rPr lang="en-US" dirty="0"/>
                        <a:t>TEMPEST controls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Licensed</a:t>
                      </a:r>
                      <a:r>
                        <a:rPr lang="en-US" baseline="0" dirty="0"/>
                        <a:t> EM s</a:t>
                      </a:r>
                      <a:r>
                        <a:rPr lang="en-US" dirty="0"/>
                        <a:t>pectrum, </a:t>
                      </a:r>
                    </a:p>
                    <a:p>
                      <a:r>
                        <a:rPr lang="en-US" dirty="0"/>
                        <a:t>Fire prevention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 leakage, Audio emanations, Seasonal climate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EM interference, Power failure, Natural disaster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415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Geographic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Physical locks</a:t>
                      </a:r>
                      <a:r>
                        <a:rPr lang="en-US" baseline="0" dirty="0"/>
                        <a:t> and </a:t>
                      </a:r>
                      <a:r>
                        <a:rPr lang="en-US" dirty="0"/>
                        <a:t>keys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Office building</a:t>
                      </a:r>
                      <a:r>
                        <a:rPr lang="en-US" baseline="0" dirty="0"/>
                        <a:t> security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Shared office building security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Parking lot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Vehicular traffic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952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99735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8D2E1-1DC1-DB46-9DEA-EC4846BE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874" y="211991"/>
            <a:ext cx="11833166" cy="1325563"/>
          </a:xfrm>
        </p:spPr>
        <p:txBody>
          <a:bodyPr>
            <a:normAutofit/>
          </a:bodyPr>
          <a:lstStyle/>
          <a:p>
            <a:r>
              <a:rPr lang="en-US" dirty="0"/>
              <a:t>Visibility Analysis and Coordinated </a:t>
            </a:r>
            <a:br>
              <a:rPr lang="en-US" dirty="0"/>
            </a:br>
            <a:r>
              <a:rPr lang="en-US" dirty="0"/>
              <a:t>Cyber Threat Intelligence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99702B-E55D-6047-9E37-F7A440231A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358" y="2039802"/>
            <a:ext cx="6231217" cy="350283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3B6207E-3649-C14D-A602-2B3426E4C916}"/>
              </a:ext>
            </a:extLst>
          </p:cNvPr>
          <p:cNvSpPr/>
          <p:nvPr/>
        </p:nvSpPr>
        <p:spPr>
          <a:xfrm>
            <a:off x="3917280" y="3121844"/>
            <a:ext cx="507820" cy="45248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O</a:t>
            </a:r>
            <a:endParaRPr lang="en-US" sz="1600" baseline="30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E903A2-A8FC-C549-A73F-02F17B8AC747}"/>
              </a:ext>
            </a:extLst>
          </p:cNvPr>
          <p:cNvSpPr/>
          <p:nvPr/>
        </p:nvSpPr>
        <p:spPr>
          <a:xfrm>
            <a:off x="4239362" y="3659493"/>
            <a:ext cx="507820" cy="45248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O</a:t>
            </a:r>
            <a:endParaRPr lang="en-US" sz="1600" baseline="30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04BF25-2C51-7E42-BC15-19503C489B9B}"/>
              </a:ext>
            </a:extLst>
          </p:cNvPr>
          <p:cNvSpPr/>
          <p:nvPr/>
        </p:nvSpPr>
        <p:spPr>
          <a:xfrm>
            <a:off x="3377253" y="4320941"/>
            <a:ext cx="507820" cy="45248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O</a:t>
            </a:r>
            <a:endParaRPr lang="en-US" sz="1600" baseline="30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284F1E-B856-7A46-A9EB-9A66EC69A64E}"/>
              </a:ext>
            </a:extLst>
          </p:cNvPr>
          <p:cNvSpPr/>
          <p:nvPr/>
        </p:nvSpPr>
        <p:spPr>
          <a:xfrm>
            <a:off x="2483277" y="3659493"/>
            <a:ext cx="507820" cy="45248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O</a:t>
            </a:r>
            <a:endParaRPr lang="en-US" sz="1600" baseline="30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3AEC95-53B8-914F-97CA-D3FDA9AEF75B}"/>
              </a:ext>
            </a:extLst>
          </p:cNvPr>
          <p:cNvSpPr/>
          <p:nvPr/>
        </p:nvSpPr>
        <p:spPr>
          <a:xfrm>
            <a:off x="2869433" y="3051303"/>
            <a:ext cx="507820" cy="45248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O</a:t>
            </a:r>
            <a:endParaRPr lang="en-US" sz="1600" baseline="30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8710AF-E5F4-1B4A-8859-B3175C4A2571}"/>
              </a:ext>
            </a:extLst>
          </p:cNvPr>
          <p:cNvSpPr/>
          <p:nvPr/>
        </p:nvSpPr>
        <p:spPr>
          <a:xfrm>
            <a:off x="5890354" y="4525348"/>
            <a:ext cx="507820" cy="45248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E</a:t>
            </a:r>
            <a:endParaRPr lang="en-US" sz="1600" baseline="30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1AB9AD9-3A8E-664A-97B8-7F304F9BE101}"/>
              </a:ext>
            </a:extLst>
          </p:cNvPr>
          <p:cNvSpPr/>
          <p:nvPr/>
        </p:nvSpPr>
        <p:spPr>
          <a:xfrm>
            <a:off x="4834822" y="2517439"/>
            <a:ext cx="507820" cy="45248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E</a:t>
            </a:r>
            <a:endParaRPr lang="en-US" sz="1600" baseline="30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C81830-7A57-8E43-89FE-84B0FDE79E3B}"/>
              </a:ext>
            </a:extLst>
          </p:cNvPr>
          <p:cNvSpPr txBox="1"/>
          <p:nvPr/>
        </p:nvSpPr>
        <p:spPr>
          <a:xfrm>
            <a:off x="7589022" y="1480490"/>
            <a:ext cx="423752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Place organic (OS) sensor/controls on potential attack vectors across planes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Use collective defense strategies to place or gain access to external sensors (ES) in blind spots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Consider inter-organizational threat intelligence collection and sharing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Prioritize resources to prioritize most dangerous and most likely attack vectors.</a:t>
            </a:r>
          </a:p>
          <a:p>
            <a:endParaRPr lang="en-US" sz="2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520A1D-4ACC-854C-807C-B0D912449403}"/>
              </a:ext>
            </a:extLst>
          </p:cNvPr>
          <p:cNvSpPr/>
          <p:nvPr/>
        </p:nvSpPr>
        <p:spPr>
          <a:xfrm>
            <a:off x="517284" y="6354288"/>
            <a:ext cx="507820" cy="45248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O</a:t>
            </a:r>
            <a:endParaRPr lang="en-US" sz="1600" baseline="300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0E8EDDD-5693-3E49-9009-6653AB7C8074}"/>
              </a:ext>
            </a:extLst>
          </p:cNvPr>
          <p:cNvSpPr/>
          <p:nvPr/>
        </p:nvSpPr>
        <p:spPr>
          <a:xfrm>
            <a:off x="3955520" y="6354287"/>
            <a:ext cx="507820" cy="45248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E</a:t>
            </a:r>
            <a:endParaRPr lang="en-US" sz="1600" baseline="30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A6FEB2-6EC2-2240-865C-A494E32EFE5D}"/>
              </a:ext>
            </a:extLst>
          </p:cNvPr>
          <p:cNvSpPr txBox="1"/>
          <p:nvPr/>
        </p:nvSpPr>
        <p:spPr>
          <a:xfrm>
            <a:off x="1025104" y="6395865"/>
            <a:ext cx="2831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Organic/Internal Monitoring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60B3BF6-B29B-2C4F-B09F-6F22CE001EA4}"/>
              </a:ext>
            </a:extLst>
          </p:cNvPr>
          <p:cNvSpPr txBox="1"/>
          <p:nvPr/>
        </p:nvSpPr>
        <p:spPr>
          <a:xfrm>
            <a:off x="4460904" y="6413232"/>
            <a:ext cx="2801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External/Shared Monitoring</a:t>
            </a:r>
          </a:p>
        </p:txBody>
      </p:sp>
    </p:spTree>
    <p:extLst>
      <p:ext uri="{BB962C8B-B14F-4D97-AF65-F5344CB8AC3E}">
        <p14:creationId xmlns:p14="http://schemas.microsoft.com/office/powerpoint/2010/main" val="3521322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7BFFA-70A8-C44B-8211-1DB5CA4EC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and Key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0261DE-2D34-AF4B-8144-C83C7E045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5294" y="1690688"/>
            <a:ext cx="7126705" cy="48278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Work to understand the complete footprint of your organization</a:t>
            </a:r>
          </a:p>
          <a:p>
            <a:r>
              <a:rPr lang="en-US" dirty="0"/>
              <a:t>Extend your enterprise attack surface analysis…</a:t>
            </a:r>
          </a:p>
          <a:p>
            <a:pPr lvl="1"/>
            <a:r>
              <a:rPr lang="en-US" dirty="0"/>
              <a:t>Vertically (across the layers)</a:t>
            </a:r>
          </a:p>
          <a:p>
            <a:pPr lvl="1"/>
            <a:r>
              <a:rPr lang="en-US" dirty="0"/>
              <a:t>Horizontally (beyond the enterprise perimeter)</a:t>
            </a:r>
          </a:p>
          <a:p>
            <a:r>
              <a:rPr lang="en-US" dirty="0"/>
              <a:t>Use results to…</a:t>
            </a:r>
          </a:p>
          <a:p>
            <a:pPr lvl="1"/>
            <a:r>
              <a:rPr lang="en-US" dirty="0"/>
              <a:t>Inform organizational risk management</a:t>
            </a:r>
          </a:p>
          <a:p>
            <a:pPr lvl="1"/>
            <a:r>
              <a:rPr lang="en-US" dirty="0"/>
              <a:t>Focus threat intelligence collection</a:t>
            </a:r>
          </a:p>
          <a:p>
            <a:pPr lvl="1"/>
            <a:r>
              <a:rPr lang="en-US" dirty="0"/>
              <a:t>Architect more defensible systems</a:t>
            </a:r>
          </a:p>
          <a:p>
            <a:pPr lvl="1"/>
            <a:r>
              <a:rPr lang="en-US" dirty="0"/>
              <a:t>Improve placement of security controls</a:t>
            </a:r>
          </a:p>
          <a:p>
            <a:r>
              <a:rPr lang="en-US" dirty="0"/>
              <a:t>The methodology is also useful for cities, critical infrastructure sectors, nations, and corporate ecosystems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Google Shape;54;p13">
            <a:extLst>
              <a:ext uri="{FF2B5EF4-FFF2-40B4-BE49-F238E27FC236}">
                <a16:creationId xmlns:a16="http://schemas.microsoft.com/office/drawing/2014/main" id="{E95536B4-AA25-5E4E-8C93-96D394ADAA8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2244" t="9431" r="21380" b="28281"/>
          <a:stretch/>
        </p:blipFill>
        <p:spPr>
          <a:xfrm>
            <a:off x="493295" y="1690688"/>
            <a:ext cx="3946358" cy="46923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51132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602A3-2E89-534C-B0E6-5A7BBF297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158" y="-127623"/>
            <a:ext cx="10515600" cy="1325563"/>
          </a:xfrm>
        </p:spPr>
        <p:txBody>
          <a:bodyPr/>
          <a:lstStyle/>
          <a:p>
            <a:r>
              <a:rPr lang="en-US" dirty="0"/>
              <a:t>Where to Go for...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94FC2-834E-2544-933F-339A499891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7603" y="956299"/>
            <a:ext cx="8288090" cy="308765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More Information</a:t>
            </a:r>
          </a:p>
          <a:p>
            <a:r>
              <a:rPr lang="en-US" dirty="0"/>
              <a:t>Greg Conti and Bob Fanelli, Operational Templates for State-Level Attack and Collective Defense of Countries, Black Hat USA, 2019.</a:t>
            </a:r>
          </a:p>
          <a:p>
            <a:r>
              <a:rPr lang="en-US" dirty="0"/>
              <a:t>Greg Conti and Bob Fanelli, Dim </a:t>
            </a:r>
            <a:r>
              <a:rPr lang="en-US" dirty="0" err="1"/>
              <a:t>Mak</a:t>
            </a:r>
            <a:r>
              <a:rPr lang="en-US" dirty="0"/>
              <a:t>: A Study of the Pressure Points that Could Take Down Cyberspace, </a:t>
            </a:r>
            <a:r>
              <a:rPr lang="en-US" dirty="0" err="1"/>
              <a:t>BSides</a:t>
            </a:r>
            <a:r>
              <a:rPr lang="en-US" dirty="0"/>
              <a:t> Long Island, 2019.</a:t>
            </a:r>
          </a:p>
          <a:p>
            <a:r>
              <a:rPr lang="en-US" dirty="0"/>
              <a:t>Greg Conti and David Raymond, </a:t>
            </a:r>
            <a:r>
              <a:rPr lang="en-US" i="1" dirty="0"/>
              <a:t>On Cyber: Towards and Operational Art for Cyberspace Operations,” </a:t>
            </a:r>
            <a:r>
              <a:rPr lang="en-US" dirty="0"/>
              <a:t>2016.</a:t>
            </a:r>
          </a:p>
          <a:p>
            <a:r>
              <a:rPr lang="en-US" dirty="0"/>
              <a:t>Black Hat Training: Military Strategy and Tactics for Cybersecurity and Information Operations courses</a:t>
            </a:r>
          </a:p>
          <a:p>
            <a:r>
              <a:rPr lang="en-US" dirty="0"/>
              <a:t>RiskIQ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EEDD08-EC00-C446-B8B7-2397EAB887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511" y="1004887"/>
            <a:ext cx="1873247" cy="28211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ABE5C5-8208-D54F-B3BD-E675EFDD6E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489" r="5990"/>
          <a:stretch/>
        </p:blipFill>
        <p:spPr>
          <a:xfrm>
            <a:off x="956510" y="3934326"/>
            <a:ext cx="1873248" cy="282115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DFF6FA2-10D5-F741-A35C-6951E1A6B30D}"/>
              </a:ext>
            </a:extLst>
          </p:cNvPr>
          <p:cNvSpPr txBox="1">
            <a:spLocks/>
          </p:cNvSpPr>
          <p:nvPr/>
        </p:nvSpPr>
        <p:spPr>
          <a:xfrm>
            <a:off x="3277603" y="4188321"/>
            <a:ext cx="8177463" cy="273116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200" b="1" dirty="0"/>
              <a:t>Future Work</a:t>
            </a:r>
          </a:p>
          <a:p>
            <a:r>
              <a:rPr lang="en-US" sz="2200" dirty="0"/>
              <a:t>Consider things like attack graphs and complex systems analysis.</a:t>
            </a:r>
          </a:p>
          <a:p>
            <a:r>
              <a:rPr lang="en-US" sz="2200" dirty="0"/>
              <a:t>N dimensional spaces and vectors, graph theory</a:t>
            </a:r>
          </a:p>
          <a:p>
            <a:r>
              <a:rPr lang="en-US" sz="2200" dirty="0"/>
              <a:t>Automated attack surface generation (from attacker and defender perspectives)</a:t>
            </a:r>
          </a:p>
          <a:p>
            <a:r>
              <a:rPr lang="en-US" sz="2200" dirty="0"/>
              <a:t>Linking attack surface models with defensive and offensive models</a:t>
            </a:r>
          </a:p>
          <a:p>
            <a:r>
              <a:rPr lang="en-US" sz="2200" dirty="0"/>
              <a:t>Software Defined Perimeters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6794754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8410074" y="539092"/>
            <a:ext cx="3041304" cy="664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spcAft>
                <a:spcPts val="2133"/>
              </a:spcAft>
              <a:buNone/>
            </a:pPr>
            <a:r>
              <a:rPr lang="en" b="1" dirty="0"/>
              <a:t>Greg Conti</a:t>
            </a:r>
            <a:br>
              <a:rPr lang="en" b="1" dirty="0"/>
            </a:br>
            <a:r>
              <a:rPr lang="en" dirty="0"/>
              <a:t>Principal, </a:t>
            </a:r>
            <a:r>
              <a:rPr lang="en" dirty="0" err="1"/>
              <a:t>Kopidion</a:t>
            </a:r>
            <a:br>
              <a:rPr lang="en" dirty="0"/>
            </a:br>
            <a:r>
              <a:rPr lang="en" dirty="0"/>
              <a:t>@</a:t>
            </a:r>
            <a:r>
              <a:rPr lang="en" dirty="0" err="1"/>
              <a:t>cyberbgone</a:t>
            </a:r>
            <a:endParaRPr dirty="0"/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3888" y="3038983"/>
            <a:ext cx="2349812" cy="2349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63889" y="311436"/>
            <a:ext cx="2349812" cy="2349812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8410074" y="3454237"/>
            <a:ext cx="3284621" cy="664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spcAft>
                <a:spcPts val="2133"/>
              </a:spcAft>
              <a:buNone/>
            </a:pPr>
            <a:r>
              <a:rPr lang="en" b="1" dirty="0"/>
              <a:t>Bob Fanelli</a:t>
            </a:r>
            <a:br>
              <a:rPr lang="en" dirty="0"/>
            </a:br>
            <a:r>
              <a:rPr lang="en" dirty="0"/>
              <a:t>Principal, </a:t>
            </a:r>
            <a:r>
              <a:rPr lang="en" dirty="0" err="1"/>
              <a:t>Kopidion</a:t>
            </a:r>
            <a:br>
              <a:rPr lang="en" dirty="0"/>
            </a:br>
            <a:br>
              <a:rPr lang="en" dirty="0"/>
            </a:br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A8F4C5-1F9D-8949-B0B9-DC813FB0F13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447" t="29337" r="10820" b="36379"/>
          <a:stretch/>
        </p:blipFill>
        <p:spPr>
          <a:xfrm>
            <a:off x="5863888" y="5611432"/>
            <a:ext cx="2546186" cy="113760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24DB94D-B17E-BA43-92F1-15A9F1AA1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381" y="2753674"/>
            <a:ext cx="5339004" cy="1519808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Questions???</a:t>
            </a:r>
          </a:p>
        </p:txBody>
      </p:sp>
      <p:sp>
        <p:nvSpPr>
          <p:cNvPr id="10" name="Google Shape;77;p16">
            <a:extLst>
              <a:ext uri="{FF2B5EF4-FFF2-40B4-BE49-F238E27FC236}">
                <a16:creationId xmlns:a16="http://schemas.microsoft.com/office/drawing/2014/main" id="{D0A62705-D49C-E54A-96B5-0931A21D81CF}"/>
              </a:ext>
            </a:extLst>
          </p:cNvPr>
          <p:cNvSpPr txBox="1">
            <a:spLocks/>
          </p:cNvSpPr>
          <p:nvPr/>
        </p:nvSpPr>
        <p:spPr>
          <a:xfrm>
            <a:off x="8410074" y="5848032"/>
            <a:ext cx="3284621" cy="664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609585" lvl="0" indent="-457189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133"/>
              </a:spcAft>
              <a:buFont typeface="Arial" panose="020B0604020202020204" pitchFamily="34" charset="0"/>
              <a:buNone/>
            </a:pPr>
            <a:r>
              <a:rPr lang="en-US" dirty="0"/>
              <a:t>Kopidion.com</a:t>
            </a:r>
            <a:br>
              <a:rPr lang="en-US" dirty="0"/>
            </a:br>
            <a:endParaRPr lang="en-US" dirty="0"/>
          </a:p>
        </p:txBody>
      </p:sp>
      <p:pic>
        <p:nvPicPr>
          <p:cNvPr id="9" name="Picture 8">
            <a:hlinkClick r:id="rId6"/>
            <a:extLst>
              <a:ext uri="{FF2B5EF4-FFF2-40B4-BE49-F238E27FC236}">
                <a16:creationId xmlns:a16="http://schemas.microsoft.com/office/drawing/2014/main" id="{9A593958-D7EE-A249-8C56-D7AFBD9EF2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2764" y="1936972"/>
            <a:ext cx="350981" cy="350981"/>
          </a:xfrm>
          <a:prstGeom prst="rect">
            <a:avLst/>
          </a:prstGeom>
        </p:spPr>
      </p:pic>
      <p:pic>
        <p:nvPicPr>
          <p:cNvPr id="11" name="Picture 10">
            <a:hlinkClick r:id="rId8"/>
            <a:extLst>
              <a:ext uri="{FF2B5EF4-FFF2-40B4-BE49-F238E27FC236}">
                <a16:creationId xmlns:a16="http://schemas.microsoft.com/office/drawing/2014/main" id="{00EDC96C-6510-CB4C-9ECF-3246C4C63F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89471" y="1863873"/>
            <a:ext cx="505903" cy="505903"/>
          </a:xfrm>
          <a:prstGeom prst="rect">
            <a:avLst/>
          </a:prstGeom>
        </p:spPr>
      </p:pic>
      <p:pic>
        <p:nvPicPr>
          <p:cNvPr id="12" name="Picture 11">
            <a:hlinkClick r:id="rId10"/>
            <a:extLst>
              <a:ext uri="{FF2B5EF4-FFF2-40B4-BE49-F238E27FC236}">
                <a16:creationId xmlns:a16="http://schemas.microsoft.com/office/drawing/2014/main" id="{673D0487-268F-A545-A5A5-3AAE10A532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60264" y="4377507"/>
            <a:ext cx="325018" cy="3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396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6632</TotalTime>
  <Words>1468</Words>
  <Application>Microsoft Macintosh PowerPoint</Application>
  <PresentationFormat>Widescreen</PresentationFormat>
  <Paragraphs>320</Paragraphs>
  <Slides>40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Calibri Light</vt:lpstr>
      <vt:lpstr>Office Theme</vt:lpstr>
      <vt:lpstr>Comprehensive Cross-Domain Enterprise Threat Exposure Analysis  Greg Conti Bob Fanelli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Problem</vt:lpstr>
      <vt:lpstr>Why, So What, Who Cares?</vt:lpstr>
      <vt:lpstr>Related Work</vt:lpstr>
      <vt:lpstr>Linkages</vt:lpstr>
      <vt:lpstr>PowerPoint Presentation</vt:lpstr>
      <vt:lpstr>PowerPoint Presentation</vt:lpstr>
      <vt:lpstr>PowerPoint Presentation</vt:lpstr>
      <vt:lpstr>PowerPoint Presentation</vt:lpstr>
      <vt:lpstr>What Happens When You Fail to Consider a Dimension?</vt:lpstr>
      <vt:lpstr>PowerPoint Presentation</vt:lpstr>
      <vt:lpstr>What is Your Organization’s Footprint?</vt:lpstr>
      <vt:lpstr>Nodes</vt:lpstr>
      <vt:lpstr>PowerPoint Presentation</vt:lpstr>
      <vt:lpstr>Links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Scoping and Coping with Complexity</vt:lpstr>
      <vt:lpstr>Degree of Control We Have Over Links and Nodes</vt:lpstr>
      <vt:lpstr>PowerPoint Presentation</vt:lpstr>
      <vt:lpstr>PowerPoint Presentation</vt:lpstr>
      <vt:lpstr>PowerPoint Presentation</vt:lpstr>
      <vt:lpstr>Special Cases</vt:lpstr>
      <vt:lpstr>Virtual and Physical Changes over time</vt:lpstr>
      <vt:lpstr>PowerPoint Presentation</vt:lpstr>
      <vt:lpstr>PowerPoint Presentation</vt:lpstr>
      <vt:lpstr>Visibility Analysis and Coordinated  Cyber Threat Intelligence</vt:lpstr>
      <vt:lpstr>Conclusions and Key Takeaways</vt:lpstr>
      <vt:lpstr>Where to Go for...</vt:lpstr>
      <vt:lpstr>Questions???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Greg Conti</dc:creator>
  <cp:lastModifiedBy>Greg Conti</cp:lastModifiedBy>
  <cp:revision>426</cp:revision>
  <dcterms:created xsi:type="dcterms:W3CDTF">2020-09-09T21:34:29Z</dcterms:created>
  <dcterms:modified xsi:type="dcterms:W3CDTF">2020-10-25T09:25:26Z</dcterms:modified>
</cp:coreProperties>
</file>